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9"/>
  </p:notesMasterIdLst>
  <p:sldIdLst>
    <p:sldId id="269" r:id="rId2"/>
    <p:sldId id="360" r:id="rId3"/>
    <p:sldId id="338" r:id="rId4"/>
    <p:sldId id="362" r:id="rId5"/>
    <p:sldId id="361" r:id="rId6"/>
    <p:sldId id="363" r:id="rId7"/>
    <p:sldId id="320" r:id="rId8"/>
    <p:sldId id="321" r:id="rId9"/>
    <p:sldId id="339" r:id="rId10"/>
    <p:sldId id="340" r:id="rId11"/>
    <p:sldId id="347" r:id="rId12"/>
    <p:sldId id="353" r:id="rId13"/>
    <p:sldId id="354" r:id="rId14"/>
    <p:sldId id="355" r:id="rId15"/>
    <p:sldId id="343" r:id="rId16"/>
    <p:sldId id="344" r:id="rId17"/>
    <p:sldId id="345" r:id="rId18"/>
    <p:sldId id="348" r:id="rId19"/>
    <p:sldId id="349" r:id="rId20"/>
    <p:sldId id="350" r:id="rId21"/>
    <p:sldId id="356" r:id="rId22"/>
    <p:sldId id="357" r:id="rId23"/>
    <p:sldId id="358" r:id="rId24"/>
    <p:sldId id="359" r:id="rId25"/>
    <p:sldId id="296" r:id="rId26"/>
    <p:sldId id="286" r:id="rId27"/>
    <p:sldId id="35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5A0A4"/>
    <a:srgbClr val="8E9393"/>
    <a:srgbClr val="8E93AE"/>
    <a:srgbClr val="3A9A2D"/>
    <a:srgbClr val="5F3F85"/>
    <a:srgbClr val="CA4546"/>
    <a:srgbClr val="B60805"/>
    <a:srgbClr val="9372BC"/>
    <a:srgbClr val="876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82213" autoAdjust="0"/>
  </p:normalViewPr>
  <p:slideViewPr>
    <p:cSldViewPr snapToGrid="0">
      <p:cViewPr varScale="1">
        <p:scale>
          <a:sx n="67" d="100"/>
          <a:sy n="67" d="100"/>
        </p:scale>
        <p:origin x="452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17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2022/8/1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43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| Document Number 12345 | 2022 08 04 |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  <p:sp>
        <p:nvSpPr>
          <p:cNvPr id="4" name="MSIPCMContentMarking" descr="{&quot;HashCode&quot;:1001629120,&quot;Placement&quot;:&quot;Footer&quot;,&quot;Top&quot;:519.343,&quot;Left&quot;:425.416931,&quot;SlideWidth&quot;:960,&quot;SlideHeight&quot;:540}">
            <a:extLst>
              <a:ext uri="{FF2B5EF4-FFF2-40B4-BE49-F238E27FC236}">
                <a16:creationId xmlns:a16="http://schemas.microsoft.com/office/drawing/2014/main" id="{E96EBA50-4F7E-488F-9350-8C08AA055368}"/>
              </a:ext>
            </a:extLst>
          </p:cNvPr>
          <p:cNvSpPr txBox="1"/>
          <p:nvPr userDrawn="1"/>
        </p:nvSpPr>
        <p:spPr>
          <a:xfrm>
            <a:off x="5402795" y="6595656"/>
            <a:ext cx="1386410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>
                <a:solidFill>
                  <a:srgbClr val="000000"/>
                </a:solidFill>
                <a:latin typeface="Calibri" panose="020F0502020204030204" pitchFamily="34" charset="0"/>
              </a:rPr>
              <a:t>For Internal Use Only</a:t>
            </a:r>
            <a:endParaRPr kumimoji="1" lang="ja-JP" alt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0E2552A-DDB9-40EF-BF0E-3C852FB05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野菜価格予測（コンペティション）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8777E-B80C-4799-B931-E2F3C145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熊谷　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A0A8E59-A952-4AF8-9C16-E3626B2E3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YHQ MK</a:t>
            </a:r>
            <a:r>
              <a:rPr lang="ja-JP" altLang="en-US" dirty="0"/>
              <a:t>本部 イノベーションセンター</a:t>
            </a:r>
            <a:endParaRPr lang="en-US" altLang="ja-JP" dirty="0"/>
          </a:p>
          <a:p>
            <a:r>
              <a:rPr lang="ja-JP" altLang="en-US" dirty="0"/>
              <a:t>プロジェクトデザイン部 オペレーショナルエクセレンス</a:t>
            </a:r>
            <a:r>
              <a:rPr lang="en-US" altLang="ja-JP" dirty="0"/>
              <a:t>Gr.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2282EF1-087D-4A23-B09D-4F88CE396B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2022</a:t>
            </a:r>
            <a:r>
              <a:rPr lang="ja-JP" altLang="en-US" dirty="0"/>
              <a:t>年</a:t>
            </a:r>
            <a:r>
              <a:rPr lang="en-US" altLang="ja-JP" dirty="0"/>
              <a:t>8</a:t>
            </a:r>
            <a:r>
              <a:rPr lang="ja-JP" altLang="en-US" dirty="0"/>
              <a:t>月</a:t>
            </a:r>
            <a:r>
              <a:rPr lang="en-US" altLang="ja-JP" dirty="0"/>
              <a:t>4</a:t>
            </a:r>
            <a:r>
              <a:rPr lang="ja-JP" altLang="en-US" dirty="0"/>
              <a:t>日</a:t>
            </a:r>
          </a:p>
        </p:txBody>
      </p:sp>
      <p:sp>
        <p:nvSpPr>
          <p:cNvPr id="8" name="サブタイトル 1">
            <a:extLst>
              <a:ext uri="{FF2B5EF4-FFF2-40B4-BE49-F238E27FC236}">
                <a16:creationId xmlns:a16="http://schemas.microsoft.com/office/drawing/2014/main" id="{F712EF0B-7DA3-4CB5-AAA1-F1379FEABDB7}"/>
              </a:ext>
            </a:extLst>
          </p:cNvPr>
          <p:cNvSpPr txBox="1">
            <a:spLocks/>
          </p:cNvSpPr>
          <p:nvPr/>
        </p:nvSpPr>
        <p:spPr>
          <a:xfrm>
            <a:off x="5264402" y="2472644"/>
            <a:ext cx="5286786" cy="40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solidFill>
                  <a:schemeClr val="bg1"/>
                </a:solidFill>
              </a:rPr>
              <a:t>数理モデルワークショップ</a:t>
            </a:r>
          </a:p>
        </p:txBody>
      </p:sp>
    </p:spTree>
    <p:extLst>
      <p:ext uri="{BB962C8B-B14F-4D97-AF65-F5344CB8AC3E}">
        <p14:creationId xmlns:p14="http://schemas.microsoft.com/office/powerpoint/2010/main" val="185215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深層学習の躍進③　行動・意思決定への活用拡大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4907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実際の状態を観測しながら、高度な行動・意思決定の方策を学習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677524" y="2111800"/>
            <a:ext cx="595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試行錯誤を通して、報酬が最大となる方策を獲得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FE8A74-E01C-4F9A-9340-AFF0B1C089B2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7EB1CF-D976-42DA-9280-338F20640587}"/>
              </a:ext>
            </a:extLst>
          </p:cNvPr>
          <p:cNvSpPr txBox="1"/>
          <p:nvPr/>
        </p:nvSpPr>
        <p:spPr>
          <a:xfrm>
            <a:off x="2602835" y="1628650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深層強化学習</a:t>
            </a:r>
            <a:endParaRPr kumimoji="1" lang="ja-JP" altLang="en-US" sz="1600" b="1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7E4B8A-BB4F-45C4-873E-4B0A7283F157}"/>
              </a:ext>
            </a:extLst>
          </p:cNvPr>
          <p:cNvCxnSpPr>
            <a:cxnSpLocks/>
          </p:cNvCxnSpPr>
          <p:nvPr/>
        </p:nvCxnSpPr>
        <p:spPr>
          <a:xfrm flipH="1">
            <a:off x="507917" y="1955925"/>
            <a:ext cx="6637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4EE482-3210-4F10-8089-0F2CB427A9C8}"/>
              </a:ext>
            </a:extLst>
          </p:cNvPr>
          <p:cNvSpPr txBox="1"/>
          <p:nvPr/>
        </p:nvSpPr>
        <p:spPr>
          <a:xfrm>
            <a:off x="8509382" y="1620501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予測学習</a:t>
            </a:r>
            <a:endParaRPr kumimoji="1" lang="ja-JP" altLang="en-US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5C645C-C72D-463E-9D15-04CF25AB2B19}"/>
              </a:ext>
            </a:extLst>
          </p:cNvPr>
          <p:cNvCxnSpPr>
            <a:cxnSpLocks/>
          </p:cNvCxnSpPr>
          <p:nvPr/>
        </p:nvCxnSpPr>
        <p:spPr>
          <a:xfrm flipH="1">
            <a:off x="7691284" y="1955925"/>
            <a:ext cx="3752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8FE6A4-5CF5-4A04-8639-BC7F05846377}"/>
              </a:ext>
            </a:extLst>
          </p:cNvPr>
          <p:cNvSpPr txBox="1"/>
          <p:nvPr/>
        </p:nvSpPr>
        <p:spPr>
          <a:xfrm>
            <a:off x="7875176" y="2111800"/>
            <a:ext cx="356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予測と結果の差異から、方策を学習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C9C444-6E44-449C-BBB7-EF7923E9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" t="21194" r="43506" b="8902"/>
          <a:stretch/>
        </p:blipFill>
        <p:spPr>
          <a:xfrm>
            <a:off x="6001927" y="3856778"/>
            <a:ext cx="1057848" cy="104252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08D64F-C7AB-4D11-909B-7CD6937D1B9D}"/>
              </a:ext>
            </a:extLst>
          </p:cNvPr>
          <p:cNvSpPr txBox="1"/>
          <p:nvPr/>
        </p:nvSpPr>
        <p:spPr>
          <a:xfrm>
            <a:off x="5229435" y="3828568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行動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0B21E-253B-44DD-8399-E73D683715CE}"/>
              </a:ext>
            </a:extLst>
          </p:cNvPr>
          <p:cNvSpPr txBox="1"/>
          <p:nvPr/>
        </p:nvSpPr>
        <p:spPr>
          <a:xfrm>
            <a:off x="4165772" y="2903173"/>
            <a:ext cx="262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困難だと言われていた囲碁で、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人間のトップ棋士に勝利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55CC310-3F43-4251-91C1-77603939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793" y="4215629"/>
            <a:ext cx="1239981" cy="32482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436F0E-0587-4F21-A294-67E1C58342B5}"/>
              </a:ext>
            </a:extLst>
          </p:cNvPr>
          <p:cNvCxnSpPr>
            <a:cxnSpLocks/>
          </p:cNvCxnSpPr>
          <p:nvPr/>
        </p:nvCxnSpPr>
        <p:spPr>
          <a:xfrm>
            <a:off x="5229435" y="426762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D8674B4-070A-4702-AAB2-EFB6F6C0212C}"/>
              </a:ext>
            </a:extLst>
          </p:cNvPr>
          <p:cNvCxnSpPr>
            <a:cxnSpLocks/>
          </p:cNvCxnSpPr>
          <p:nvPr/>
        </p:nvCxnSpPr>
        <p:spPr>
          <a:xfrm flipH="1">
            <a:off x="5229435" y="4439888"/>
            <a:ext cx="5652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79ADBC8-A270-40D7-A812-9D2685D33E12}"/>
              </a:ext>
            </a:extLst>
          </p:cNvPr>
          <p:cNvSpPr txBox="1"/>
          <p:nvPr/>
        </p:nvSpPr>
        <p:spPr>
          <a:xfrm>
            <a:off x="5226129" y="4567846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報酬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2A6792-54DE-464C-93A9-64E42324BF66}"/>
              </a:ext>
            </a:extLst>
          </p:cNvPr>
          <p:cNvSpPr txBox="1"/>
          <p:nvPr/>
        </p:nvSpPr>
        <p:spPr>
          <a:xfrm>
            <a:off x="3624876" y="5182958"/>
            <a:ext cx="377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https://deepmind.com/research/case-studies/alphago-the-story-so-far</a:t>
            </a:r>
            <a:endParaRPr kumimoji="1" lang="ja-JP" altLang="en-US" sz="9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F99EFA-29B0-4D23-ABC6-3D0F3D9DCE8F}"/>
              </a:ext>
            </a:extLst>
          </p:cNvPr>
          <p:cNvSpPr txBox="1"/>
          <p:nvPr/>
        </p:nvSpPr>
        <p:spPr>
          <a:xfrm>
            <a:off x="677524" y="3012615"/>
            <a:ext cx="312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ロボットアームの制御法を学習 </a:t>
            </a:r>
            <a:r>
              <a:rPr lang="en-US" altLang="ja-JP" sz="1100" dirty="0"/>
              <a:t>(2015)</a:t>
            </a:r>
            <a:endParaRPr lang="en-US" altLang="ja-JP" sz="1400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1F04F45-DC8F-4CB7-A66D-1AF35B03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5" y="4929313"/>
            <a:ext cx="2644976" cy="10288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4B4C3A3-C9EF-4057-83D3-DB1AA278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43" y="3731003"/>
            <a:ext cx="1204118" cy="11427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20DAA6-6ED6-4E12-A24B-AC680AC4C16F}"/>
              </a:ext>
            </a:extLst>
          </p:cNvPr>
          <p:cNvSpPr txBox="1"/>
          <p:nvPr/>
        </p:nvSpPr>
        <p:spPr>
          <a:xfrm>
            <a:off x="804645" y="5979167"/>
            <a:ext cx="336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https://tech.preferred.jp/ja/blog/robot_binpick_deep_learning/</a:t>
            </a:r>
            <a:endParaRPr kumimoji="1" lang="ja-JP" altLang="en-US" sz="900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3BD51DA-C227-417F-AE1B-424920C36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67" r="5582"/>
          <a:stretch/>
        </p:blipFill>
        <p:spPr>
          <a:xfrm>
            <a:off x="692272" y="3724559"/>
            <a:ext cx="1649956" cy="114918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9C38352-DC9A-4A06-84B3-24654B0F4B88}"/>
              </a:ext>
            </a:extLst>
          </p:cNvPr>
          <p:cNvSpPr txBox="1"/>
          <p:nvPr/>
        </p:nvSpPr>
        <p:spPr>
          <a:xfrm>
            <a:off x="1130790" y="3432882"/>
            <a:ext cx="210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バラ積みピッキング</a:t>
            </a:r>
            <a:endParaRPr lang="en-US" altLang="ja-JP" sz="12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0E3F221-6F10-4B3A-A844-E3BCE6F13E84}"/>
              </a:ext>
            </a:extLst>
          </p:cNvPr>
          <p:cNvSpPr txBox="1"/>
          <p:nvPr/>
        </p:nvSpPr>
        <p:spPr>
          <a:xfrm>
            <a:off x="1106920" y="2505921"/>
            <a:ext cx="521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評価関数や方策を深層学習で、帰納的に学習（</a:t>
            </a:r>
            <a:r>
              <a:rPr lang="en-US" altLang="ja-JP" sz="1400" dirty="0"/>
              <a:t>End-to-End</a:t>
            </a:r>
            <a:r>
              <a:rPr lang="ja-JP" altLang="en-US" sz="1400" dirty="0"/>
              <a:t>学習）</a:t>
            </a:r>
            <a:endParaRPr lang="en-US" altLang="ja-JP" sz="1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6FBA140-63F9-4301-9B7F-D8F12850CB16}"/>
              </a:ext>
            </a:extLst>
          </p:cNvPr>
          <p:cNvSpPr txBox="1"/>
          <p:nvPr/>
        </p:nvSpPr>
        <p:spPr>
          <a:xfrm>
            <a:off x="7758274" y="2456945"/>
            <a:ext cx="37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ロボットが人間動作を模倣するように画像を予測し、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結果との差異からタオルの折り畳み方を学習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8ACB405C-5F89-4A96-8DC3-A6CB886C9E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84" t="7476" r="69004" b="66257"/>
          <a:stretch/>
        </p:blipFill>
        <p:spPr>
          <a:xfrm>
            <a:off x="9705605" y="3271789"/>
            <a:ext cx="979638" cy="88545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5611176-C442-462D-B075-728DE8E62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56" t="67916" r="68445" b="4475"/>
          <a:stretch/>
        </p:blipFill>
        <p:spPr>
          <a:xfrm>
            <a:off x="8716752" y="3295169"/>
            <a:ext cx="932437" cy="891501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C6E6BB0-B106-4960-8E9F-8283798CF5F5}"/>
              </a:ext>
            </a:extLst>
          </p:cNvPr>
          <p:cNvSpPr txBox="1"/>
          <p:nvPr/>
        </p:nvSpPr>
        <p:spPr>
          <a:xfrm>
            <a:off x="858932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現在画像</a:t>
            </a:r>
            <a:endParaRPr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E305485-2BC2-41F3-9F3A-39A68BE4851C}"/>
              </a:ext>
            </a:extLst>
          </p:cNvPr>
          <p:cNvSpPr txBox="1"/>
          <p:nvPr/>
        </p:nvSpPr>
        <p:spPr>
          <a:xfrm>
            <a:off x="965155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予測画像</a:t>
            </a:r>
            <a:endParaRPr lang="en-US" altLang="ja-JP" sz="14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1146269-EB3F-49FA-BB09-53860A3FD1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445" b="50721"/>
          <a:stretch/>
        </p:blipFill>
        <p:spPr>
          <a:xfrm>
            <a:off x="8370963" y="4309055"/>
            <a:ext cx="2591955" cy="1647316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6585F08-358F-40E0-A985-C26001DF3319}"/>
              </a:ext>
            </a:extLst>
          </p:cNvPr>
          <p:cNvSpPr txBox="1"/>
          <p:nvPr/>
        </p:nvSpPr>
        <p:spPr>
          <a:xfrm>
            <a:off x="9147308" y="5994277"/>
            <a:ext cx="2629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https://ieeexplore.ieee.org/document/7762066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569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技術的な問題点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292608" y="1020575"/>
            <a:ext cx="11624571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１．学習に大量の教師データや計算資源が必要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２．学習範囲外の状況に弱く、実世界状況への臨機応変な対応ができない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３．パターン処理は強いが、意味理解・説明等の高次処理は不十分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の技術的課題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BCD019-51DD-4DFA-9603-22749CA2910D}"/>
              </a:ext>
            </a:extLst>
          </p:cNvPr>
          <p:cNvSpPr txBox="1"/>
          <p:nvPr/>
        </p:nvSpPr>
        <p:spPr>
          <a:xfrm>
            <a:off x="1292420" y="2488886"/>
            <a:ext cx="290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（画像・映像・音声等）</a:t>
            </a:r>
          </a:p>
        </p:txBody>
      </p:sp>
    </p:spTree>
    <p:extLst>
      <p:ext uri="{BB962C8B-B14F-4D97-AF65-F5344CB8AC3E}">
        <p14:creationId xmlns:p14="http://schemas.microsoft.com/office/powerpoint/2010/main" val="362177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問題点１．大量のデータや計算資源が必要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圧倒的精度を発揮するために、膨大なデータ・モデルサイズ、多額の投資をしている傾向にある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1265698" y="2095217"/>
            <a:ext cx="2746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必要な計算パワーの推移</a:t>
            </a:r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8780861" y="5176278"/>
            <a:ext cx="2827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シングル</a:t>
            </a:r>
            <a:r>
              <a:rPr lang="en-US" altLang="ja-JP" sz="1400" dirty="0"/>
              <a:t>GPU</a:t>
            </a:r>
            <a:r>
              <a:rPr lang="ja-JP" altLang="en-US" sz="1400" dirty="0"/>
              <a:t>で</a:t>
            </a:r>
            <a:r>
              <a:rPr lang="en-US" altLang="ja-JP" sz="1400" dirty="0"/>
              <a:t>355</a:t>
            </a:r>
            <a:r>
              <a:rPr lang="ja-JP" altLang="en-US" sz="1400" dirty="0"/>
              <a:t>年間学習（推定コスト</a:t>
            </a:r>
            <a:r>
              <a:rPr lang="en-US" altLang="ja-JP" sz="1400" dirty="0"/>
              <a:t>12million</a:t>
            </a:r>
            <a:r>
              <a:rPr lang="ja-JP" altLang="en-US" sz="1400" dirty="0"/>
              <a:t>ドル）、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学習データに</a:t>
            </a:r>
            <a:r>
              <a:rPr lang="en-US" altLang="ja-JP" sz="1400" dirty="0"/>
              <a:t>45TB</a:t>
            </a:r>
            <a:r>
              <a:rPr lang="ja-JP" altLang="en-US" sz="1400" dirty="0"/>
              <a:t>のテキスト</a:t>
            </a:r>
            <a:endParaRPr kumimoji="1" lang="ja-JP" altLang="en-US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の技術的課題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63BD96F-57FC-40D0-9F94-8E17A0630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8"/>
          <a:stretch/>
        </p:blipFill>
        <p:spPr>
          <a:xfrm>
            <a:off x="217630" y="2703903"/>
            <a:ext cx="4842934" cy="3397860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22959F68-F0FA-46D1-BE13-DE5E21BE1C4F}"/>
              </a:ext>
            </a:extLst>
          </p:cNvPr>
          <p:cNvSpPr/>
          <p:nvPr/>
        </p:nvSpPr>
        <p:spPr>
          <a:xfrm>
            <a:off x="1070650" y="3006096"/>
            <a:ext cx="1318589" cy="392559"/>
          </a:xfrm>
          <a:prstGeom prst="wedgeRoundRectCallout">
            <a:avLst>
              <a:gd name="adj1" fmla="val 72938"/>
              <a:gd name="adj2" fmla="val 3946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30</a:t>
            </a:r>
            <a:r>
              <a:rPr lang="ja-JP" altLang="en-US" sz="1400" dirty="0"/>
              <a:t>万倍に増大</a:t>
            </a:r>
          </a:p>
        </p:txBody>
      </p:sp>
      <p:sp>
        <p:nvSpPr>
          <p:cNvPr id="11" name="矢印: 下カーブ 10">
            <a:extLst>
              <a:ext uri="{FF2B5EF4-FFF2-40B4-BE49-F238E27FC236}">
                <a16:creationId xmlns:a16="http://schemas.microsoft.com/office/drawing/2014/main" id="{282F5CBB-1081-4E7A-A298-7DF8E806A63C}"/>
              </a:ext>
            </a:extLst>
          </p:cNvPr>
          <p:cNvSpPr/>
          <p:nvPr/>
        </p:nvSpPr>
        <p:spPr>
          <a:xfrm rot="19873108">
            <a:off x="872302" y="3512004"/>
            <a:ext cx="3454038" cy="378981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AF6A7D5-98E0-4074-915C-FD6FBC3E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94" y="2703903"/>
            <a:ext cx="3357423" cy="309792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99431B0-2E81-4F5C-B186-23AD911473E8}"/>
              </a:ext>
            </a:extLst>
          </p:cNvPr>
          <p:cNvSpPr txBox="1"/>
          <p:nvPr/>
        </p:nvSpPr>
        <p:spPr>
          <a:xfrm>
            <a:off x="5370666" y="2095217"/>
            <a:ext cx="2746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モデルサイズの推移</a:t>
            </a:r>
            <a:endParaRPr kumimoji="1" lang="ja-JP" altLang="en-US" sz="16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DB90EB2-7AAB-4111-8D63-13F46CF4B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186" y="4231432"/>
            <a:ext cx="2486757" cy="87853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9EA3DBD-6E97-4FEB-ABF1-42E53DC4B351}"/>
              </a:ext>
            </a:extLst>
          </p:cNvPr>
          <p:cNvSpPr txBox="1"/>
          <p:nvPr/>
        </p:nvSpPr>
        <p:spPr>
          <a:xfrm>
            <a:off x="8821443" y="2050076"/>
            <a:ext cx="2746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投資額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2C54326-A7E8-4F5A-B88F-5B85B3D8850F}"/>
              </a:ext>
            </a:extLst>
          </p:cNvPr>
          <p:cNvSpPr txBox="1"/>
          <p:nvPr/>
        </p:nvSpPr>
        <p:spPr>
          <a:xfrm>
            <a:off x="8588444" y="2698319"/>
            <a:ext cx="3188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1</a:t>
            </a:r>
            <a:r>
              <a:rPr lang="ja-JP" altLang="en-US" sz="1400" dirty="0"/>
              <a:t>回学習実行コスト</a:t>
            </a:r>
            <a:r>
              <a:rPr lang="ja-JP" altLang="en-US" sz="1100" dirty="0"/>
              <a:t>（クラウド利用料換算）</a:t>
            </a:r>
            <a:endParaRPr kumimoji="1"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201C0BB-537C-4F21-ADCE-48256B153F02}"/>
              </a:ext>
            </a:extLst>
          </p:cNvPr>
          <p:cNvSpPr txBox="1"/>
          <p:nvPr/>
        </p:nvSpPr>
        <p:spPr>
          <a:xfrm>
            <a:off x="8728939" y="3145148"/>
            <a:ext cx="269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BERT</a:t>
            </a:r>
            <a:r>
              <a:rPr lang="ja-JP" altLang="en-US" sz="1400" dirty="0"/>
              <a:t>：</a:t>
            </a:r>
            <a:r>
              <a:rPr lang="en-US" altLang="ja-JP" sz="1400" dirty="0"/>
              <a:t>6.9</a:t>
            </a:r>
            <a:r>
              <a:rPr lang="ja-JP" altLang="en-US" sz="1400" dirty="0"/>
              <a:t>千</a:t>
            </a:r>
            <a:r>
              <a:rPr lang="en-US" altLang="ja-JP" sz="1400" dirty="0"/>
              <a:t>US</a:t>
            </a:r>
            <a:r>
              <a:rPr lang="ja-JP" altLang="en-US" sz="1400" dirty="0"/>
              <a:t>ドル（</a:t>
            </a:r>
            <a:r>
              <a:rPr lang="en-US" altLang="ja-JP" sz="1400" dirty="0"/>
              <a:t>72</a:t>
            </a:r>
            <a:r>
              <a:rPr lang="ja-JP" altLang="en-US" sz="1400" dirty="0"/>
              <a:t>万円）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8228A44-250D-4C9C-BD08-7540E702C232}"/>
              </a:ext>
            </a:extLst>
          </p:cNvPr>
          <p:cNvSpPr txBox="1"/>
          <p:nvPr/>
        </p:nvSpPr>
        <p:spPr>
          <a:xfrm>
            <a:off x="8728939" y="3519740"/>
            <a:ext cx="287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err="1"/>
              <a:t>XLNet</a:t>
            </a:r>
            <a:r>
              <a:rPr lang="ja-JP" altLang="en-US" sz="1400" dirty="0"/>
              <a:t>：</a:t>
            </a:r>
            <a:r>
              <a:rPr lang="en-US" altLang="ja-JP" sz="1400" dirty="0"/>
              <a:t>61</a:t>
            </a:r>
            <a:r>
              <a:rPr lang="ja-JP" altLang="en-US" sz="1400" dirty="0"/>
              <a:t>千</a:t>
            </a:r>
            <a:r>
              <a:rPr lang="en-US" altLang="ja-JP" sz="1400" dirty="0"/>
              <a:t>US</a:t>
            </a:r>
            <a:r>
              <a:rPr lang="ja-JP" altLang="en-US" sz="1400" dirty="0"/>
              <a:t>ドル（</a:t>
            </a:r>
            <a:r>
              <a:rPr lang="en-US" altLang="ja-JP" sz="1400" dirty="0"/>
              <a:t>640</a:t>
            </a:r>
            <a:r>
              <a:rPr lang="ja-JP" altLang="en-US" sz="1400" dirty="0"/>
              <a:t>万円）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2992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問題点２．外挿領域に弱い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外挿領域では、異常な振る舞いを示す場合がある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92543" y="1805222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学習範囲内・外のデータに対する振る舞い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の技術的課題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9BBB8F7-C349-4304-9329-392AFBDD3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3" y="2274067"/>
            <a:ext cx="4810991" cy="375992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352C06C-ADA8-4073-AA57-5415DD3B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48" y="3929791"/>
            <a:ext cx="3087255" cy="220277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5A48AB9-5660-4260-82AE-CED03D251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191" y="2042083"/>
            <a:ext cx="3780368" cy="142221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45A0DC-1A7B-4E01-925B-998DDFE05784}"/>
              </a:ext>
            </a:extLst>
          </p:cNvPr>
          <p:cNvSpPr txBox="1"/>
          <p:nvPr/>
        </p:nvSpPr>
        <p:spPr>
          <a:xfrm>
            <a:off x="6117051" y="1620556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わずかな文章揺れに対して誤答する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9F3DDF-620D-4410-B608-E2F6229BD3E5}"/>
              </a:ext>
            </a:extLst>
          </p:cNvPr>
          <p:cNvSpPr txBox="1"/>
          <p:nvPr/>
        </p:nvSpPr>
        <p:spPr>
          <a:xfrm>
            <a:off x="6117051" y="3548205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文字を回転させるだけで、認識精度が悪化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731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問題点３．高次処理が不十分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8259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自然言語に対する意味理解・説明等の高次処理は不十分なため、原因解明や責任判断が困難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の技術的課題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3DCADEB-C11F-4B6A-981A-9576C7D6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5" y="2546033"/>
            <a:ext cx="5446376" cy="32174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ECC5F1-74ED-45E6-94E0-AD6C8757563B}"/>
              </a:ext>
            </a:extLst>
          </p:cNvPr>
          <p:cNvSpPr txBox="1"/>
          <p:nvPr/>
        </p:nvSpPr>
        <p:spPr>
          <a:xfrm>
            <a:off x="362213" y="2066764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意味理解していないがために、誤答する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5BAEA5-5C6A-4135-A151-A59DF15569DB}"/>
              </a:ext>
            </a:extLst>
          </p:cNvPr>
          <p:cNvSpPr txBox="1"/>
          <p:nvPr/>
        </p:nvSpPr>
        <p:spPr>
          <a:xfrm>
            <a:off x="910213" y="3448792"/>
            <a:ext cx="13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⇒正しい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99DEE-0883-401A-941B-B4B0736B81A1}"/>
              </a:ext>
            </a:extLst>
          </p:cNvPr>
          <p:cNvSpPr txBox="1"/>
          <p:nvPr/>
        </p:nvSpPr>
        <p:spPr>
          <a:xfrm>
            <a:off x="1048757" y="4407330"/>
            <a:ext cx="383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⇒そもそも太陽に目はないが、誤答する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87D2F56-E245-47F9-B627-C8E152D87970}"/>
              </a:ext>
            </a:extLst>
          </p:cNvPr>
          <p:cNvSpPr txBox="1"/>
          <p:nvPr/>
        </p:nvSpPr>
        <p:spPr>
          <a:xfrm>
            <a:off x="1048757" y="5656160"/>
            <a:ext cx="408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⇒そもそも草の葉に目はないが、誤答する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C7ED0C2-3E03-4DC7-854A-E9D3A808BF89}"/>
              </a:ext>
            </a:extLst>
          </p:cNvPr>
          <p:cNvSpPr txBox="1"/>
          <p:nvPr/>
        </p:nvSpPr>
        <p:spPr>
          <a:xfrm>
            <a:off x="7095067" y="2068485"/>
            <a:ext cx="392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本当の意味を理解しないと正答できない問題では、スコアが悪化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1F6B835-B843-4195-BE56-797B41452346}"/>
              </a:ext>
            </a:extLst>
          </p:cNvPr>
          <p:cNvSpPr txBox="1"/>
          <p:nvPr/>
        </p:nvSpPr>
        <p:spPr>
          <a:xfrm>
            <a:off x="6645869" y="4222664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DROP</a:t>
            </a:r>
            <a:r>
              <a:rPr kumimoji="1" lang="ja-JP" altLang="en-US" dirty="0"/>
              <a:t>では、</a:t>
            </a:r>
            <a:r>
              <a:rPr kumimoji="1" lang="en-US" altLang="ja-JP" dirty="0"/>
              <a:t>BERT</a:t>
            </a:r>
            <a:r>
              <a:rPr kumimoji="1" lang="ja-JP" altLang="en-US" dirty="0"/>
              <a:t>が</a:t>
            </a:r>
            <a:r>
              <a:rPr kumimoji="1" lang="en-US" altLang="ja-JP" dirty="0"/>
              <a:t>32.7%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人間は</a:t>
            </a:r>
            <a:r>
              <a:rPr kumimoji="1" lang="en-US" altLang="ja-JP" dirty="0"/>
              <a:t>96.4%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5DBE5E-4403-4E9F-AD93-2DB1F182B5C2}"/>
              </a:ext>
            </a:extLst>
          </p:cNvPr>
          <p:cNvSpPr txBox="1"/>
          <p:nvPr/>
        </p:nvSpPr>
        <p:spPr>
          <a:xfrm>
            <a:off x="6645869" y="3688921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SQuAD</a:t>
            </a:r>
            <a:r>
              <a:rPr kumimoji="1" lang="ja-JP" altLang="en-US" dirty="0"/>
              <a:t>では、</a:t>
            </a:r>
            <a:r>
              <a:rPr kumimoji="1" lang="en-US" altLang="ja-JP" dirty="0"/>
              <a:t>BERT</a:t>
            </a:r>
            <a:r>
              <a:rPr kumimoji="1" lang="ja-JP" altLang="en-US" dirty="0"/>
              <a:t>と人間のスコアは</a:t>
            </a:r>
            <a:r>
              <a:rPr kumimoji="1" lang="en-US" altLang="ja-JP" dirty="0"/>
              <a:t>90%</a:t>
            </a:r>
            <a:r>
              <a:rPr kumimoji="1" lang="ja-JP" altLang="en-US" dirty="0"/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211095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第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4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世代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世代</a:t>
            </a:r>
            <a:r>
              <a:rPr lang="en-US" altLang="ja-JP" dirty="0"/>
              <a:t>AI</a:t>
            </a:r>
            <a:r>
              <a:rPr lang="ja-JP" altLang="en-US" dirty="0"/>
              <a:t>へ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個別課題への対処法ではなく、</a:t>
            </a:r>
            <a:r>
              <a:rPr lang="en-US" altLang="ja-JP" sz="2800" dirty="0"/>
              <a:t>AI</a:t>
            </a:r>
            <a:r>
              <a:rPr lang="ja-JP" altLang="en-US" sz="2800" dirty="0"/>
              <a:t>の基本アーキテクチャを進化させる研究が進展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人間の知能から学ぶ：人間は大量の教師データなしに学習・成長し、学習したことを組み合わせて別な場面・状況にも応用できる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2894460" y="2935561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統一的な枠組みで融合させ、人間の知能から学ぶ</a:t>
            </a:r>
            <a:endParaRPr kumimoji="1"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4152E5-9DB9-468C-B332-96E49AE9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60" y="3304893"/>
            <a:ext cx="6767230" cy="26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0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世代</a:t>
            </a:r>
            <a:r>
              <a:rPr lang="en-US" altLang="ja-JP" dirty="0"/>
              <a:t>AI</a:t>
            </a:r>
            <a:r>
              <a:rPr lang="ja-JP" altLang="en-US" dirty="0"/>
              <a:t>：パターン処理と言語・記号処理の融合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同一枠組みで演繹型（推論・熟考的知能）を扱うことで、従来型を補い、問題点に対処可能となる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26A398-E5C3-4860-B356-E5A7BF73A519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第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4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世代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EFD09BDF-EEF4-413E-A8CC-4F2803F96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t="74103" r="22517"/>
          <a:stretch/>
        </p:blipFill>
        <p:spPr>
          <a:xfrm>
            <a:off x="6386946" y="5585592"/>
            <a:ext cx="4485405" cy="113588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C64B4804-950D-4A00-BDCD-439F8C5F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t="12222" r="19669" b="26580"/>
          <a:stretch/>
        </p:blipFill>
        <p:spPr>
          <a:xfrm>
            <a:off x="5650475" y="1868188"/>
            <a:ext cx="5958348" cy="3645107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AC266CED-813B-4B22-837A-7457521B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8" y="2634024"/>
            <a:ext cx="4452032" cy="21134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71B479F-0DA4-44B7-B619-4154167834A9}"/>
              </a:ext>
            </a:extLst>
          </p:cNvPr>
          <p:cNvSpPr txBox="1"/>
          <p:nvPr/>
        </p:nvSpPr>
        <p:spPr>
          <a:xfrm>
            <a:off x="517054" y="1967156"/>
            <a:ext cx="443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人間の知能は下記の両面を備える</a:t>
            </a:r>
            <a:endParaRPr lang="en-US" altLang="ja-JP" dirty="0"/>
          </a:p>
          <a:p>
            <a:pPr algn="ctr"/>
            <a:r>
              <a:rPr lang="ja-JP" altLang="en-US" sz="1400" dirty="0"/>
              <a:t>（</a:t>
            </a:r>
            <a:r>
              <a:rPr lang="en-US" altLang="ja-JP" sz="1400" dirty="0"/>
              <a:t>Daniel </a:t>
            </a:r>
            <a:r>
              <a:rPr lang="en-US" altLang="ja-JP" sz="1400" dirty="0" err="1"/>
              <a:t>Kaheneman</a:t>
            </a:r>
            <a:r>
              <a:rPr lang="ja-JP" altLang="en-US" sz="1400" dirty="0"/>
              <a:t>）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511CF7-EA7A-4F1C-926A-A64F50E72E39}"/>
              </a:ext>
            </a:extLst>
          </p:cNvPr>
          <p:cNvSpPr txBox="1"/>
          <p:nvPr/>
        </p:nvSpPr>
        <p:spPr>
          <a:xfrm>
            <a:off x="517054" y="4807387"/>
            <a:ext cx="4430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「</a:t>
            </a:r>
            <a:r>
              <a:rPr lang="en-US" altLang="ja-JP" dirty="0"/>
              <a:t>From System1 Deep Learning to System 2 Deep Learning</a:t>
            </a:r>
            <a:r>
              <a:rPr lang="ja-JP" altLang="en-US" dirty="0"/>
              <a:t>」</a:t>
            </a:r>
            <a:r>
              <a:rPr lang="ja-JP" altLang="en-US" sz="1400" dirty="0"/>
              <a:t>（</a:t>
            </a:r>
            <a:r>
              <a:rPr lang="en-US" altLang="ja-JP" sz="1400" dirty="0" err="1"/>
              <a:t>Yoshua</a:t>
            </a:r>
            <a:r>
              <a:rPr lang="en-US" altLang="ja-JP" sz="1400" dirty="0"/>
              <a:t> </a:t>
            </a:r>
            <a:r>
              <a:rPr lang="en-US" altLang="ja-JP" sz="1400" dirty="0" err="1"/>
              <a:t>Bengio</a:t>
            </a:r>
            <a:r>
              <a:rPr lang="en-US" altLang="ja-JP" sz="1400" dirty="0"/>
              <a:t>, 2019</a:t>
            </a:r>
            <a:r>
              <a:rPr lang="ja-JP" altLang="en-US" sz="1400" dirty="0"/>
              <a:t>）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219B64-D26F-4138-A06F-991CC4C42B19}"/>
              </a:ext>
            </a:extLst>
          </p:cNvPr>
          <p:cNvSpPr txBox="1"/>
          <p:nvPr/>
        </p:nvSpPr>
        <p:spPr>
          <a:xfrm>
            <a:off x="2677292" y="5453718"/>
            <a:ext cx="2381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ACM</a:t>
            </a:r>
            <a:r>
              <a:rPr lang="ja-JP" altLang="en-US" sz="1400" dirty="0"/>
              <a:t>チューリング賞を授賞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04BB70-166A-40C7-AA0F-8F16AA1694B0}"/>
              </a:ext>
            </a:extLst>
          </p:cNvPr>
          <p:cNvSpPr txBox="1"/>
          <p:nvPr/>
        </p:nvSpPr>
        <p:spPr>
          <a:xfrm>
            <a:off x="6217116" y="1674768"/>
            <a:ext cx="443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世代</a:t>
            </a:r>
            <a:r>
              <a:rPr lang="en-US" altLang="ja-JP" dirty="0"/>
              <a:t>AI</a:t>
            </a:r>
            <a:r>
              <a:rPr lang="ja-JP" altLang="en-US" dirty="0"/>
              <a:t>のイメージ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3704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2021</a:t>
            </a:r>
            <a:r>
              <a:rPr lang="ja-JP" altLang="en-US" dirty="0"/>
              <a:t>年の</a:t>
            </a:r>
            <a:r>
              <a:rPr lang="en-US" altLang="ja-JP" dirty="0"/>
              <a:t>AI</a:t>
            </a:r>
            <a:r>
              <a:rPr lang="ja-JP" altLang="en-US" dirty="0"/>
              <a:t>研究のトレンド（</a:t>
            </a:r>
            <a:r>
              <a:rPr lang="en-US" altLang="ja-JP" dirty="0" err="1"/>
              <a:t>NerulPS</a:t>
            </a:r>
            <a:r>
              <a:rPr lang="ja-JP" altLang="en-US" dirty="0"/>
              <a:t>）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トレンド１：アーキテクチャの改善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トレンド２：マルチモーダルモデル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トレンド３：</a:t>
            </a:r>
            <a:r>
              <a:rPr lang="en-US" altLang="ja-JP" sz="2800" dirty="0"/>
              <a:t>Temporal Adaptation</a:t>
            </a:r>
          </a:p>
          <a:p>
            <a:pPr>
              <a:defRPr/>
            </a:pPr>
            <a:r>
              <a:rPr lang="ja-JP" altLang="en-US" sz="2800" dirty="0"/>
              <a:t>トレンド４：</a:t>
            </a:r>
            <a:r>
              <a:rPr lang="en-US" altLang="ja-JP" sz="2800" dirty="0"/>
              <a:t>Retrieval Augmentation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2021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年の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トレンド</a:t>
            </a:r>
          </a:p>
        </p:txBody>
      </p:sp>
    </p:spTree>
    <p:extLst>
      <p:ext uri="{BB962C8B-B14F-4D97-AF65-F5344CB8AC3E}">
        <p14:creationId xmlns:p14="http://schemas.microsoft.com/office/powerpoint/2010/main" val="4279809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アーキテクチャの改善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計算の効率化・</a:t>
            </a:r>
            <a:r>
              <a:rPr lang="en-US" altLang="ja-JP" sz="2800" dirty="0"/>
              <a:t>Self-Attention</a:t>
            </a:r>
            <a:r>
              <a:rPr lang="ja-JP" altLang="en-US" sz="2800" dirty="0"/>
              <a:t>を用いないアーキテクチャの開発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アーキテクチャの改善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AAE7778-B7BB-4657-8C8C-4FA58668C41F}"/>
              </a:ext>
            </a:extLst>
          </p:cNvPr>
          <p:cNvSpPr txBox="1"/>
          <p:nvPr/>
        </p:nvSpPr>
        <p:spPr>
          <a:xfrm>
            <a:off x="475846" y="2231637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/>
              <a:t>Switch Transformer</a:t>
            </a:r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0F47D3-D92B-450B-B2F9-E3266786F2A5}"/>
              </a:ext>
            </a:extLst>
          </p:cNvPr>
          <p:cNvSpPr txBox="1"/>
          <p:nvPr/>
        </p:nvSpPr>
        <p:spPr>
          <a:xfrm>
            <a:off x="6217116" y="3310773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/>
              <a:t>MLP-Mixer</a:t>
            </a:r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E04ACF-B91F-4357-A4FE-B94E7C186381}"/>
              </a:ext>
            </a:extLst>
          </p:cNvPr>
          <p:cNvSpPr txBox="1"/>
          <p:nvPr/>
        </p:nvSpPr>
        <p:spPr>
          <a:xfrm>
            <a:off x="6217116" y="4536719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 err="1"/>
              <a:t>gMLP</a:t>
            </a:r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07E708F-6F7A-4553-84F0-84D9284BD2C5}"/>
              </a:ext>
            </a:extLst>
          </p:cNvPr>
          <p:cNvSpPr txBox="1"/>
          <p:nvPr/>
        </p:nvSpPr>
        <p:spPr>
          <a:xfrm>
            <a:off x="7186933" y="2618116"/>
            <a:ext cx="3855139" cy="36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計算オーダーを時系列に対して線型に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A60632-B9DE-453E-9E56-2F56FFD12F31}"/>
              </a:ext>
            </a:extLst>
          </p:cNvPr>
          <p:cNvSpPr txBox="1"/>
          <p:nvPr/>
        </p:nvSpPr>
        <p:spPr>
          <a:xfrm>
            <a:off x="7186934" y="3887742"/>
            <a:ext cx="385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Google</a:t>
            </a:r>
            <a:r>
              <a:rPr lang="ja-JP" altLang="en-US" dirty="0"/>
              <a:t>の</a:t>
            </a:r>
            <a:r>
              <a:rPr lang="en-US" altLang="ja-JP" dirty="0" err="1"/>
              <a:t>ViT</a:t>
            </a:r>
            <a:r>
              <a:rPr lang="ja-JP" altLang="en-US" dirty="0"/>
              <a:t>チーム、画像にフォーカス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8BF7F69-F36A-42A9-88A9-68CAD35C6799}"/>
              </a:ext>
            </a:extLst>
          </p:cNvPr>
          <p:cNvSpPr txBox="1"/>
          <p:nvPr/>
        </p:nvSpPr>
        <p:spPr>
          <a:xfrm>
            <a:off x="7186933" y="5172657"/>
            <a:ext cx="385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Google</a:t>
            </a:r>
            <a:r>
              <a:rPr lang="ja-JP" altLang="en-US" dirty="0"/>
              <a:t>のチーム、</a:t>
            </a:r>
            <a:r>
              <a:rPr lang="en-US" altLang="ja-JP" dirty="0"/>
              <a:t>NLP</a:t>
            </a:r>
            <a:r>
              <a:rPr lang="ja-JP" altLang="en-US" dirty="0"/>
              <a:t>にフォーカス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717A579-CC8A-458B-88E8-625FB890E2C1}"/>
              </a:ext>
            </a:extLst>
          </p:cNvPr>
          <p:cNvSpPr txBox="1"/>
          <p:nvPr/>
        </p:nvSpPr>
        <p:spPr>
          <a:xfrm>
            <a:off x="6217116" y="2167342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/>
              <a:t>Luna</a:t>
            </a:r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7B2090C-FA29-4B02-B635-125FC7EA6F33}"/>
              </a:ext>
            </a:extLst>
          </p:cNvPr>
          <p:cNvSpPr txBox="1"/>
          <p:nvPr/>
        </p:nvSpPr>
        <p:spPr>
          <a:xfrm>
            <a:off x="475846" y="2600969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 err="1"/>
              <a:t>GLaM</a:t>
            </a:r>
            <a:r>
              <a:rPr lang="en-US" altLang="ja-JP" sz="1400" dirty="0"/>
              <a:t> (2021)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E642E9-7D10-47D3-9C8A-5CD8F1DFE464}"/>
              </a:ext>
            </a:extLst>
          </p:cNvPr>
          <p:cNvSpPr txBox="1"/>
          <p:nvPr/>
        </p:nvSpPr>
        <p:spPr>
          <a:xfrm>
            <a:off x="627404" y="3047070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一度学習させたパラメータの一部を用いて予測を実行し、計算資源を節約</a:t>
            </a: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572FFC1F-95EB-4683-B12A-D08C3CB11D8B}"/>
              </a:ext>
            </a:extLst>
          </p:cNvPr>
          <p:cNvSpPr/>
          <p:nvPr/>
        </p:nvSpPr>
        <p:spPr>
          <a:xfrm rot="5400000">
            <a:off x="4957705" y="3595149"/>
            <a:ext cx="1376247" cy="46431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80B73B-94DB-4105-AE51-2C9B1E8B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3" y="3843819"/>
            <a:ext cx="4787405" cy="148623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FBC1876-445E-4CF4-8C5F-A43DA7EDAF8E}"/>
              </a:ext>
            </a:extLst>
          </p:cNvPr>
          <p:cNvSpPr txBox="1"/>
          <p:nvPr/>
        </p:nvSpPr>
        <p:spPr>
          <a:xfrm>
            <a:off x="627404" y="5330057"/>
            <a:ext cx="403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Transformer</a:t>
            </a:r>
            <a:r>
              <a:rPr kumimoji="1" lang="ja-JP" altLang="en-US" dirty="0"/>
              <a:t>の性能は、計算時間・データサイズ・パラメータ数の冪乗則に支配される</a:t>
            </a:r>
          </a:p>
        </p:txBody>
      </p:sp>
    </p:spTree>
    <p:extLst>
      <p:ext uri="{BB962C8B-B14F-4D97-AF65-F5344CB8AC3E}">
        <p14:creationId xmlns:p14="http://schemas.microsoft.com/office/powerpoint/2010/main" val="2160995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/>
              <a:t>Prompting</a:t>
            </a:r>
            <a:r>
              <a:rPr lang="ja-JP" altLang="en-US" dirty="0"/>
              <a:t>／</a:t>
            </a:r>
            <a:r>
              <a:rPr lang="en-US" altLang="ja-JP" dirty="0"/>
              <a:t>Prompt Tuning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モデルパラメータを変化させず、</a:t>
            </a:r>
            <a:r>
              <a:rPr lang="en-US" altLang="ja-JP" sz="2800" dirty="0"/>
              <a:t>Few-shot Learning</a:t>
            </a:r>
            <a:r>
              <a:rPr lang="ja-JP" altLang="en-US" sz="2800" dirty="0"/>
              <a:t>が可能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具体例を自然文を入力とし、モデル内の知識の取り出し方を教える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マルチモーダルモデル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C3EC3-EA88-4A2F-8838-F8EFA45DDA70}"/>
              </a:ext>
            </a:extLst>
          </p:cNvPr>
          <p:cNvSpPr txBox="1"/>
          <p:nvPr/>
        </p:nvSpPr>
        <p:spPr>
          <a:xfrm>
            <a:off x="571984" y="2295978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Prompt</a:t>
            </a:r>
            <a:r>
              <a:rPr kumimoji="1" lang="ja-JP" altLang="en-US" dirty="0"/>
              <a:t>：入力の前にモデルにどんなタスクを課すかを指示する目印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F7F6AB-8A68-4328-A533-4231A8142856}"/>
              </a:ext>
            </a:extLst>
          </p:cNvPr>
          <p:cNvSpPr txBox="1"/>
          <p:nvPr/>
        </p:nvSpPr>
        <p:spPr>
          <a:xfrm>
            <a:off x="571984" y="3003231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データ</a:t>
            </a:r>
            <a:r>
              <a:rPr kumimoji="1" lang="en-US" altLang="ja-JP" dirty="0"/>
              <a:t>]</a:t>
            </a:r>
            <a:r>
              <a:rPr kumimoji="1" lang="ja-JP" altLang="en-US" dirty="0"/>
              <a:t> </a:t>
            </a:r>
            <a:r>
              <a:rPr kumimoji="1" lang="en-US" altLang="ja-JP" i="1" dirty="0"/>
              <a:t>Translate Japanese to English</a:t>
            </a:r>
            <a:r>
              <a:rPr kumimoji="1" lang="en-US" altLang="ja-JP" dirty="0"/>
              <a:t>: </a:t>
            </a:r>
            <a:r>
              <a:rPr kumimoji="1" lang="ja-JP" altLang="en-US" dirty="0"/>
              <a:t>こんにちは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68D6A4-0B5D-4434-A745-4CE5D10B9290}"/>
              </a:ext>
            </a:extLst>
          </p:cNvPr>
          <p:cNvSpPr txBox="1"/>
          <p:nvPr/>
        </p:nvSpPr>
        <p:spPr>
          <a:xfrm>
            <a:off x="571984" y="3593500"/>
            <a:ext cx="385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ラベル</a:t>
            </a:r>
            <a:r>
              <a:rPr kumimoji="1" lang="en-US" altLang="ja-JP" dirty="0"/>
              <a:t>]</a:t>
            </a:r>
            <a:r>
              <a:rPr kumimoji="1" lang="ja-JP" altLang="en-US" dirty="0"/>
              <a:t> </a:t>
            </a:r>
            <a:r>
              <a:rPr kumimoji="1" lang="en-US" altLang="ja-JP" dirty="0"/>
              <a:t>Hello.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AF3910-545B-46CF-81D9-5AB46A82D004}"/>
              </a:ext>
            </a:extLst>
          </p:cNvPr>
          <p:cNvSpPr txBox="1"/>
          <p:nvPr/>
        </p:nvSpPr>
        <p:spPr>
          <a:xfrm>
            <a:off x="571983" y="4141867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Prompt Design</a:t>
            </a:r>
            <a:r>
              <a:rPr kumimoji="1" lang="ja-JP" altLang="en-US" dirty="0"/>
              <a:t>：</a:t>
            </a:r>
            <a:r>
              <a:rPr kumimoji="1" lang="en-US" altLang="ja-JP" dirty="0"/>
              <a:t>prompt</a:t>
            </a:r>
            <a:r>
              <a:rPr kumimoji="1" lang="ja-JP" altLang="en-US" dirty="0" err="1"/>
              <a:t>を適</a:t>
            </a:r>
            <a:r>
              <a:rPr kumimoji="1" lang="ja-JP" altLang="en-US" dirty="0"/>
              <a:t>切に設定し、再学習無しで未知のタスクを解く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EF2D1DD-C6AF-4793-B921-3BCEC2315BA1}"/>
              </a:ext>
            </a:extLst>
          </p:cNvPr>
          <p:cNvSpPr txBox="1"/>
          <p:nvPr/>
        </p:nvSpPr>
        <p:spPr>
          <a:xfrm>
            <a:off x="571983" y="4944463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Prompt Tuning</a:t>
            </a:r>
            <a:r>
              <a:rPr kumimoji="1" lang="ja-JP" altLang="en-US" dirty="0"/>
              <a:t>：</a:t>
            </a:r>
            <a:r>
              <a:rPr kumimoji="1" lang="en-US" altLang="ja-JP" dirty="0"/>
              <a:t>prompt</a:t>
            </a:r>
            <a:r>
              <a:rPr kumimoji="1" lang="ja-JP" altLang="en-US" dirty="0"/>
              <a:t>のみを学習し、</a:t>
            </a:r>
            <a:r>
              <a:rPr kumimoji="1" lang="en-US" altLang="ja-JP" dirty="0"/>
              <a:t>Model Tuning</a:t>
            </a:r>
            <a:r>
              <a:rPr kumimoji="1" lang="ja-JP" altLang="en-US" dirty="0"/>
              <a:t>に迫る</a:t>
            </a:r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id="{8CCAD4DE-F46C-44FC-85A7-362D4146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98" y="2476755"/>
            <a:ext cx="6752325" cy="23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C8D8F8-4305-483B-8B4F-A2A2E52E4D33}"/>
              </a:ext>
            </a:extLst>
          </p:cNvPr>
          <p:cNvSpPr txBox="1"/>
          <p:nvPr/>
        </p:nvSpPr>
        <p:spPr>
          <a:xfrm>
            <a:off x="4856497" y="4858569"/>
            <a:ext cx="30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タスクごとにモデルを用意し、チューニングが必要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F6D869-2DB7-4184-948E-A4B55D68A10B}"/>
              </a:ext>
            </a:extLst>
          </p:cNvPr>
          <p:cNvSpPr txBox="1"/>
          <p:nvPr/>
        </p:nvSpPr>
        <p:spPr>
          <a:xfrm>
            <a:off x="7883236" y="4858568"/>
            <a:ext cx="403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タスクごとに</a:t>
            </a:r>
            <a:r>
              <a:rPr kumimoji="1" lang="en-US" altLang="ja-JP" dirty="0"/>
              <a:t>prompt</a:t>
            </a:r>
            <a:r>
              <a:rPr kumimoji="1" lang="ja-JP" altLang="en-US" dirty="0"/>
              <a:t>用のパラメータを用意し、最適化する（モデルは一つ）</a:t>
            </a:r>
          </a:p>
        </p:txBody>
      </p:sp>
    </p:spTree>
    <p:extLst>
      <p:ext uri="{BB962C8B-B14F-4D97-AF65-F5344CB8AC3E}">
        <p14:creationId xmlns:p14="http://schemas.microsoft.com/office/powerpoint/2010/main" val="3568805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データ分析コンペティション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234462" y="1020575"/>
            <a:ext cx="11682717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近年、コンペティション運営を通じて、</a:t>
            </a:r>
            <a:r>
              <a:rPr lang="en-US" altLang="ja-JP" sz="2800" dirty="0"/>
              <a:t>AI</a:t>
            </a:r>
            <a:r>
              <a:rPr lang="ja-JP" altLang="en-US" sz="2800" dirty="0"/>
              <a:t>コンサル・データ分析人材リクルートサービスを提供する企業が出てきた。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初級者向けのコンペも出現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背景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46E080-B5F8-4BEF-967E-F1FBD441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2457451"/>
            <a:ext cx="5124450" cy="3343968"/>
          </a:xfrm>
          <a:prstGeom prst="rect">
            <a:avLst/>
          </a:prstGeom>
        </p:spPr>
      </p:pic>
      <p:graphicFrame>
        <p:nvGraphicFramePr>
          <p:cNvPr id="10" name="表 4">
            <a:extLst>
              <a:ext uri="{FF2B5EF4-FFF2-40B4-BE49-F238E27FC236}">
                <a16:creationId xmlns:a16="http://schemas.microsoft.com/office/drawing/2014/main" id="{E378017C-8AD0-4AC6-8C7A-D07C8A586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95190"/>
              </p:ext>
            </p:extLst>
          </p:nvPr>
        </p:nvGraphicFramePr>
        <p:xfrm>
          <a:off x="111065" y="3299256"/>
          <a:ext cx="659422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556">
                  <a:extLst>
                    <a:ext uri="{9D8B030D-6E8A-4147-A177-3AD203B41FA5}">
                      <a16:colId xmlns:a16="http://schemas.microsoft.com/office/drawing/2014/main" val="3690433289"/>
                    </a:ext>
                  </a:extLst>
                </a:gridCol>
                <a:gridCol w="1648556">
                  <a:extLst>
                    <a:ext uri="{9D8B030D-6E8A-4147-A177-3AD203B41FA5}">
                      <a16:colId xmlns:a16="http://schemas.microsoft.com/office/drawing/2014/main" val="1978543577"/>
                    </a:ext>
                  </a:extLst>
                </a:gridCol>
                <a:gridCol w="1648556">
                  <a:extLst>
                    <a:ext uri="{9D8B030D-6E8A-4147-A177-3AD203B41FA5}">
                      <a16:colId xmlns:a16="http://schemas.microsoft.com/office/drawing/2014/main" val="3602383777"/>
                    </a:ext>
                  </a:extLst>
                </a:gridCol>
                <a:gridCol w="1648556">
                  <a:extLst>
                    <a:ext uri="{9D8B030D-6E8A-4147-A177-3AD203B41FA5}">
                      <a16:colId xmlns:a16="http://schemas.microsoft.com/office/drawing/2014/main" val="160779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項目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Kaggle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Signate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/>
                        <a:t>Nishika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22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開始時期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2010</a:t>
                      </a:r>
                      <a:r>
                        <a:rPr kumimoji="1" lang="ja-JP" altLang="en-US" sz="1800" dirty="0"/>
                        <a:t>年～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2018</a:t>
                      </a:r>
                      <a:r>
                        <a:rPr kumimoji="1" lang="ja-JP" altLang="en-US" sz="1800" dirty="0"/>
                        <a:t>年</a:t>
                      </a:r>
                      <a:r>
                        <a:rPr kumimoji="1" lang="en-US" altLang="ja-JP" sz="1800" dirty="0"/>
                        <a:t>4</a:t>
                      </a:r>
                      <a:r>
                        <a:rPr kumimoji="1" lang="ja-JP" altLang="en-US" sz="1800" dirty="0"/>
                        <a:t>月～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2021</a:t>
                      </a:r>
                      <a:r>
                        <a:rPr kumimoji="1" lang="ja-JP" altLang="en-US" sz="1800" dirty="0"/>
                        <a:t>年</a:t>
                      </a:r>
                      <a:r>
                        <a:rPr kumimoji="1" lang="en-US" altLang="ja-JP" sz="1800" dirty="0"/>
                        <a:t>1</a:t>
                      </a:r>
                      <a:r>
                        <a:rPr kumimoji="1" lang="ja-JP" altLang="en-US" sz="1800" dirty="0"/>
                        <a:t>月～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6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難易度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中級～上級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中級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初級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779719"/>
                  </a:ext>
                </a:extLst>
              </a:tr>
              <a:tr h="227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運営会社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Google(</a:t>
                      </a:r>
                      <a:r>
                        <a:rPr kumimoji="1" lang="ja-JP" altLang="en-US" sz="1800" dirty="0"/>
                        <a:t>海外</a:t>
                      </a:r>
                      <a:r>
                        <a:rPr kumimoji="1" lang="en-US" altLang="ja-JP" sz="1800" dirty="0"/>
                        <a:t>)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Signate(</a:t>
                      </a:r>
                      <a:r>
                        <a:rPr kumimoji="1" lang="ja-JP" altLang="en-US" sz="1800" dirty="0"/>
                        <a:t>国内</a:t>
                      </a:r>
                      <a:r>
                        <a:rPr kumimoji="1" lang="en-US" altLang="ja-JP" sz="1800" dirty="0"/>
                        <a:t>)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/>
                        <a:t>Nishika</a:t>
                      </a:r>
                      <a:r>
                        <a:rPr kumimoji="1" lang="en-US" altLang="ja-JP" sz="1800" dirty="0"/>
                        <a:t>(</a:t>
                      </a:r>
                      <a:r>
                        <a:rPr kumimoji="1" lang="ja-JP" altLang="en-US" sz="1800" dirty="0"/>
                        <a:t>国内</a:t>
                      </a:r>
                      <a:r>
                        <a:rPr kumimoji="1" lang="en-US" altLang="ja-JP" sz="1800" dirty="0"/>
                        <a:t>)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054317"/>
                  </a:ext>
                </a:extLst>
              </a:tr>
            </a:tbl>
          </a:graphicData>
        </a:graphic>
      </p:graphicFrame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D336199-A87E-42B6-8AC9-E575F084AB13}"/>
              </a:ext>
            </a:extLst>
          </p:cNvPr>
          <p:cNvSpPr txBox="1"/>
          <p:nvPr/>
        </p:nvSpPr>
        <p:spPr>
          <a:xfrm>
            <a:off x="7650479" y="2145269"/>
            <a:ext cx="367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コンペを通じたソリューション</a:t>
            </a:r>
            <a:r>
              <a:rPr lang="ja-JP" altLang="en-US" sz="1600" dirty="0"/>
              <a:t>（</a:t>
            </a:r>
            <a:r>
              <a:rPr lang="en-US" altLang="ja-JP" sz="1600" dirty="0"/>
              <a:t>Signate</a:t>
            </a:r>
            <a:r>
              <a:rPr lang="ja-JP" altLang="en-US" sz="1600" dirty="0"/>
              <a:t>）</a:t>
            </a:r>
            <a:endParaRPr kumimoji="1" lang="ja-JP" altLang="en-US" sz="1600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343436D-C0F0-4020-A709-AF1280A62A41}"/>
              </a:ext>
            </a:extLst>
          </p:cNvPr>
          <p:cNvSpPr/>
          <p:nvPr/>
        </p:nvSpPr>
        <p:spPr>
          <a:xfrm>
            <a:off x="5337216" y="2126474"/>
            <a:ext cx="1587459" cy="452402"/>
          </a:xfrm>
          <a:prstGeom prst="wedgeRoundRectCallout">
            <a:avLst>
              <a:gd name="adj1" fmla="val 41172"/>
              <a:gd name="adj2" fmla="val 82455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提供企業は解決可能性がわかる</a:t>
            </a: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93A97B2F-E347-4E74-B7DF-F344215E00D0}"/>
              </a:ext>
            </a:extLst>
          </p:cNvPr>
          <p:cNvSpPr/>
          <p:nvPr/>
        </p:nvSpPr>
        <p:spPr>
          <a:xfrm>
            <a:off x="10296525" y="1641603"/>
            <a:ext cx="1752600" cy="452402"/>
          </a:xfrm>
          <a:prstGeom prst="wedgeRoundRectCallout">
            <a:avLst>
              <a:gd name="adj1" fmla="val 19210"/>
              <a:gd name="adj2" fmla="val 107720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開催側は</a:t>
            </a:r>
            <a:endParaRPr lang="en-US" altLang="ja-JP" sz="1400" dirty="0"/>
          </a:p>
          <a:p>
            <a:pPr algn="ctr"/>
            <a:r>
              <a:rPr lang="ja-JP" altLang="en-US" sz="1400" dirty="0"/>
              <a:t>人材のデータがわかる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79DFF3E-5FBC-4D92-9B0E-6FC6ADF16F8C}"/>
              </a:ext>
            </a:extLst>
          </p:cNvPr>
          <p:cNvSpPr/>
          <p:nvPr/>
        </p:nvSpPr>
        <p:spPr>
          <a:xfrm>
            <a:off x="9829254" y="5801419"/>
            <a:ext cx="1979048" cy="452402"/>
          </a:xfrm>
          <a:prstGeom prst="wedgeRoundRectCallout">
            <a:avLst>
              <a:gd name="adj1" fmla="val -41030"/>
              <a:gd name="adj2" fmla="val -102823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参加者は「戦績」を一種のスキルとして貯められる</a:t>
            </a:r>
          </a:p>
        </p:txBody>
      </p:sp>
    </p:spTree>
    <p:extLst>
      <p:ext uri="{BB962C8B-B14F-4D97-AF65-F5344CB8AC3E}">
        <p14:creationId xmlns:p14="http://schemas.microsoft.com/office/powerpoint/2010/main" val="2142065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自己教師有り学習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94658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ラベル無しデータセットから、人間が疑似的なタスク（</a:t>
            </a:r>
            <a:r>
              <a:rPr lang="en-US" altLang="ja-JP" sz="2800" dirty="0"/>
              <a:t>pretext task</a:t>
            </a:r>
            <a:r>
              <a:rPr lang="ja-JP" altLang="en-US" sz="2800" dirty="0"/>
              <a:t>）を設定し、事前学習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AB3920-EF7F-498D-866E-F67B3DAE9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3" y="1967156"/>
            <a:ext cx="10523294" cy="402711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D6FE478-0CA7-409A-BA88-757D87F9B323}"/>
              </a:ext>
            </a:extLst>
          </p:cNvPr>
          <p:cNvSpPr txBox="1"/>
          <p:nvPr/>
        </p:nvSpPr>
        <p:spPr>
          <a:xfrm>
            <a:off x="969819" y="2074712"/>
            <a:ext cx="5792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Masked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Language Model</a:t>
            </a:r>
            <a:r>
              <a:rPr kumimoji="1" lang="ja-JP" altLang="en-US" sz="1400" dirty="0"/>
              <a:t>：データの一部をマスクし、穴埋め問題として学習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741CE3-76B0-4FCE-A52D-A00CD739CB95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マルチモーダルモデル</a:t>
            </a:r>
          </a:p>
        </p:txBody>
      </p:sp>
    </p:spTree>
    <p:extLst>
      <p:ext uri="{BB962C8B-B14F-4D97-AF65-F5344CB8AC3E}">
        <p14:creationId xmlns:p14="http://schemas.microsoft.com/office/powerpoint/2010/main" val="2503321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マルチモーダルモデル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9883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Prompting</a:t>
            </a:r>
            <a:r>
              <a:rPr lang="ja-JP" altLang="en-US" sz="2800" dirty="0"/>
              <a:t>として、画像と自然言語を組合わせる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既存の言語モデルのパラメータは変化させず、マルチモーダルな</a:t>
            </a:r>
            <a:r>
              <a:rPr lang="en-US" altLang="ja-JP" sz="2800" dirty="0"/>
              <a:t>Few-shot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マルチモーダルモデル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6658113-5A2E-4C60-8994-B75306F6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4" y="2089865"/>
            <a:ext cx="6913955" cy="23172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D16E6D-F103-4205-87B0-441234272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5" y="4407145"/>
            <a:ext cx="7007095" cy="21839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F25A0D-8B93-4733-89C1-286DB16E9D82}"/>
              </a:ext>
            </a:extLst>
          </p:cNvPr>
          <p:cNvSpPr txBox="1"/>
          <p:nvPr/>
        </p:nvSpPr>
        <p:spPr>
          <a:xfrm>
            <a:off x="9957308" y="3958114"/>
            <a:ext cx="205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0377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Temporal Adaption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テストデータが新しくなるにつれて性能が低下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Adaptive</a:t>
            </a:r>
            <a:r>
              <a:rPr lang="ja-JP" altLang="en-US" sz="2800" dirty="0"/>
              <a:t>な言語モデルの開発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3" y="-20412"/>
            <a:ext cx="47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Temporal Adaptation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13F9772-3E31-4C42-8EA6-1F97F92C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3" y="2197252"/>
            <a:ext cx="11268098" cy="371811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5F8DF6-903A-4A06-A69B-C46DFEC40B3B}"/>
              </a:ext>
            </a:extLst>
          </p:cNvPr>
          <p:cNvSpPr txBox="1"/>
          <p:nvPr/>
        </p:nvSpPr>
        <p:spPr>
          <a:xfrm>
            <a:off x="9811762" y="2043363"/>
            <a:ext cx="205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644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Retrieval Augmentation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MLM</a:t>
            </a:r>
            <a:r>
              <a:rPr lang="ja-JP" altLang="en-US" sz="2800" dirty="0"/>
              <a:t>を行う際、コーパスの中から該当箇所を抽出する</a:t>
            </a:r>
            <a:r>
              <a:rPr lang="en-US" altLang="ja-JP" sz="2800" dirty="0"/>
              <a:t>Retriever</a:t>
            </a:r>
            <a:r>
              <a:rPr lang="ja-JP" altLang="en-US" sz="2800" dirty="0"/>
              <a:t>を同時に学習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抽出した参照文章と入力文を組合わせて</a:t>
            </a:r>
            <a:r>
              <a:rPr lang="en-US" altLang="ja-JP" sz="2800" dirty="0"/>
              <a:t>MLM</a:t>
            </a:r>
            <a:r>
              <a:rPr lang="ja-JP" altLang="en-US" sz="2800" dirty="0"/>
              <a:t>を行う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解釈性、パラメータ効率が良い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3" y="-20412"/>
            <a:ext cx="50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Retrieval Augmentation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B5BA053-0752-4AD5-BD5D-C38D33BD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272" y="2328087"/>
            <a:ext cx="5631873" cy="368966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984D46-D808-4BB2-A356-D55B4718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11" y="3227786"/>
            <a:ext cx="5433961" cy="232881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E4B24-4976-4E88-A473-17F02CD86983}"/>
              </a:ext>
            </a:extLst>
          </p:cNvPr>
          <p:cNvSpPr txBox="1"/>
          <p:nvPr/>
        </p:nvSpPr>
        <p:spPr>
          <a:xfrm>
            <a:off x="9811762" y="2043363"/>
            <a:ext cx="205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REALM (ICML 2020)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7115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Retrieval Augmentation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マルチドキュメント</a:t>
            </a:r>
            <a:r>
              <a:rPr lang="en-US" altLang="ja-JP" sz="2800" dirty="0" err="1"/>
              <a:t>OpenQA</a:t>
            </a:r>
            <a:r>
              <a:rPr lang="ja-JP" altLang="en-US" sz="2800" dirty="0"/>
              <a:t>モデルを</a:t>
            </a:r>
            <a:r>
              <a:rPr lang="en-US" altLang="ja-JP" sz="2800" dirty="0"/>
              <a:t>Reader</a:t>
            </a:r>
            <a:r>
              <a:rPr lang="ja-JP" altLang="en-US" sz="2800" dirty="0"/>
              <a:t>と</a:t>
            </a:r>
            <a:r>
              <a:rPr lang="en-US" altLang="ja-JP" sz="2800" dirty="0"/>
              <a:t>Retriever</a:t>
            </a:r>
            <a:r>
              <a:rPr lang="ja-JP" altLang="en-US" sz="2800" dirty="0"/>
              <a:t>を用いて、</a:t>
            </a:r>
            <a:r>
              <a:rPr lang="en-US" altLang="ja-JP" sz="2800" dirty="0"/>
              <a:t>End-to-End</a:t>
            </a:r>
            <a:r>
              <a:rPr lang="ja-JP" altLang="en-US" sz="2800" dirty="0"/>
              <a:t>学習するための新しい学習アルゴリズムを提案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3" y="-20412"/>
            <a:ext cx="50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Retrieval Augmentation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2B76051-B221-404A-855A-F2D0B5DBC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16" y="2043363"/>
            <a:ext cx="5537200" cy="403918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5A3836-2C19-4D07-8A9C-6DE0BC20C147}"/>
              </a:ext>
            </a:extLst>
          </p:cNvPr>
          <p:cNvSpPr txBox="1"/>
          <p:nvPr/>
        </p:nvSpPr>
        <p:spPr>
          <a:xfrm>
            <a:off x="9811762" y="2043363"/>
            <a:ext cx="205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433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6A427-DC83-4401-A44B-38B1E272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EC5A200-B899-4909-9015-44AED6D1E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B0859608-12F8-4929-8A3D-2A842B05C18B}"/>
              </a:ext>
            </a:extLst>
          </p:cNvPr>
          <p:cNvSpPr txBox="1">
            <a:spLocks/>
          </p:cNvSpPr>
          <p:nvPr/>
        </p:nvSpPr>
        <p:spPr>
          <a:xfrm>
            <a:off x="176658" y="2358308"/>
            <a:ext cx="6040459" cy="182422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000" dirty="0"/>
              <a:t>１．学習に大量の教師データや計算資源が必要</a:t>
            </a:r>
            <a:endParaRPr lang="en-US" altLang="ja-JP" sz="2000" dirty="0"/>
          </a:p>
          <a:p>
            <a:pPr>
              <a:defRPr/>
            </a:pPr>
            <a:r>
              <a:rPr lang="ja-JP" altLang="en-US" sz="2000" dirty="0"/>
              <a:t>２．学習範囲外の状況に弱く、実世界状況への臨機応変な対応ができない</a:t>
            </a:r>
            <a:endParaRPr lang="en-US" altLang="ja-JP" sz="2000" dirty="0"/>
          </a:p>
          <a:p>
            <a:pPr>
              <a:defRPr/>
            </a:pPr>
            <a:r>
              <a:rPr lang="ja-JP" altLang="en-US" sz="2000" dirty="0"/>
              <a:t>３．パターン処理は強いが、意味理解・説明等の高次処理は不十分</a:t>
            </a:r>
            <a:endParaRPr lang="en-US" altLang="ja-JP" sz="2000" dirty="0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4E6ADABF-F7C7-418F-9371-D51928488A57}"/>
              </a:ext>
            </a:extLst>
          </p:cNvPr>
          <p:cNvSpPr txBox="1">
            <a:spLocks/>
          </p:cNvSpPr>
          <p:nvPr/>
        </p:nvSpPr>
        <p:spPr>
          <a:xfrm>
            <a:off x="7268121" y="2172041"/>
            <a:ext cx="4540181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000" dirty="0"/>
              <a:t>トレンド１：アーキテクチャの改善</a:t>
            </a:r>
            <a:endParaRPr lang="en-US" altLang="ja-JP" sz="2000" dirty="0"/>
          </a:p>
          <a:p>
            <a:pPr>
              <a:defRPr/>
            </a:pPr>
            <a:r>
              <a:rPr lang="ja-JP" altLang="en-US" sz="2000" dirty="0"/>
              <a:t>トレンド２：マルチモーダルモデル</a:t>
            </a:r>
            <a:endParaRPr lang="en-US" altLang="ja-JP" sz="2000" dirty="0"/>
          </a:p>
          <a:p>
            <a:pPr>
              <a:defRPr/>
            </a:pPr>
            <a:r>
              <a:rPr lang="ja-JP" altLang="en-US" sz="2000" dirty="0"/>
              <a:t>トレンド３：</a:t>
            </a:r>
            <a:r>
              <a:rPr lang="en-US" altLang="ja-JP" sz="2000" dirty="0"/>
              <a:t>Temporal Adaptation</a:t>
            </a:r>
          </a:p>
          <a:p>
            <a:pPr>
              <a:defRPr/>
            </a:pPr>
            <a:r>
              <a:rPr lang="ja-JP" altLang="en-US" sz="2000" dirty="0"/>
              <a:t>トレンド４：</a:t>
            </a:r>
            <a:r>
              <a:rPr lang="en-US" altLang="ja-JP" sz="2000" dirty="0"/>
              <a:t>Retrieval Augmentation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C779390-714A-43E3-9E4A-59181B7D06A9}"/>
              </a:ext>
            </a:extLst>
          </p:cNvPr>
          <p:cNvCxnSpPr/>
          <p:nvPr/>
        </p:nvCxnSpPr>
        <p:spPr>
          <a:xfrm flipV="1">
            <a:off x="5774267" y="2358308"/>
            <a:ext cx="1354666" cy="1563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FE7CAE8-8465-47F1-B6C3-8ADA1BE45EE7}"/>
              </a:ext>
            </a:extLst>
          </p:cNvPr>
          <p:cNvCxnSpPr>
            <a:cxnSpLocks/>
          </p:cNvCxnSpPr>
          <p:nvPr/>
        </p:nvCxnSpPr>
        <p:spPr>
          <a:xfrm>
            <a:off x="6002298" y="2514608"/>
            <a:ext cx="1265823" cy="906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D687B5-FFF6-494A-B31A-C6B5D99A6C53}"/>
              </a:ext>
            </a:extLst>
          </p:cNvPr>
          <p:cNvCxnSpPr>
            <a:cxnSpLocks/>
          </p:cNvCxnSpPr>
          <p:nvPr/>
        </p:nvCxnSpPr>
        <p:spPr>
          <a:xfrm flipV="1">
            <a:off x="6217117" y="2857175"/>
            <a:ext cx="1051004" cy="1890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DCFE8C0-73E4-4C06-8E27-CF92ADF094ED}"/>
              </a:ext>
            </a:extLst>
          </p:cNvPr>
          <p:cNvCxnSpPr>
            <a:cxnSpLocks/>
          </p:cNvCxnSpPr>
          <p:nvPr/>
        </p:nvCxnSpPr>
        <p:spPr>
          <a:xfrm>
            <a:off x="6217117" y="3044832"/>
            <a:ext cx="1051004" cy="768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57BE39F-59A5-4379-9360-44EDA933781A}"/>
              </a:ext>
            </a:extLst>
          </p:cNvPr>
          <p:cNvCxnSpPr>
            <a:cxnSpLocks/>
          </p:cNvCxnSpPr>
          <p:nvPr/>
        </p:nvCxnSpPr>
        <p:spPr>
          <a:xfrm>
            <a:off x="6217117" y="3083279"/>
            <a:ext cx="1051004" cy="38101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9A8D14A8-7EB3-4ABD-A9E7-14717C9E65FB}"/>
              </a:ext>
            </a:extLst>
          </p:cNvPr>
          <p:cNvCxnSpPr>
            <a:cxnSpLocks/>
          </p:cNvCxnSpPr>
          <p:nvPr/>
        </p:nvCxnSpPr>
        <p:spPr>
          <a:xfrm flipV="1">
            <a:off x="6431936" y="2865621"/>
            <a:ext cx="836185" cy="7672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38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B2B343-CF0D-4CE9-8049-5FF23009C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01740-FA51-4383-A84C-3DA006D12C29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73A151-6AE6-45B0-B969-B764FDC1A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913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の安全性・信頼性に関わる課題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補足資料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734D07A-750F-4983-AD44-DC73D711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98" y="1020574"/>
            <a:ext cx="9188535" cy="51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今回の内容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234462" y="1020575"/>
            <a:ext cx="11682717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Nishika</a:t>
            </a:r>
            <a:r>
              <a:rPr lang="ja-JP" altLang="en-US" sz="2800" dirty="0"/>
              <a:t>のコンペに参加してみた。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実数値、画像、自然言語、様々な種類のデータ・分析タスクがある</a:t>
            </a:r>
            <a:endParaRPr lang="en-US" altLang="ja-JP" sz="2400" dirty="0"/>
          </a:p>
        </p:txBody>
      </p:sp>
      <p:graphicFrame>
        <p:nvGraphicFramePr>
          <p:cNvPr id="12" name="表 4">
            <a:extLst>
              <a:ext uri="{FF2B5EF4-FFF2-40B4-BE49-F238E27FC236}">
                <a16:creationId xmlns:a16="http://schemas.microsoft.com/office/drawing/2014/main" id="{88D0FC3E-D2E3-4A94-AC8B-8EC9B21FD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845459"/>
              </p:ext>
            </p:extLst>
          </p:nvPr>
        </p:nvGraphicFramePr>
        <p:xfrm>
          <a:off x="317033" y="2404664"/>
          <a:ext cx="565785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787">
                  <a:extLst>
                    <a:ext uri="{9D8B030D-6E8A-4147-A177-3AD203B41FA5}">
                      <a16:colId xmlns:a16="http://schemas.microsoft.com/office/drawing/2014/main" val="3690433289"/>
                    </a:ext>
                  </a:extLst>
                </a:gridCol>
                <a:gridCol w="4405064">
                  <a:extLst>
                    <a:ext uri="{9D8B030D-6E8A-4147-A177-3AD203B41FA5}">
                      <a16:colId xmlns:a16="http://schemas.microsoft.com/office/drawing/2014/main" val="197854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現在開催中／過去開催の例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22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予測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/>
                        <a:t>中古マンション価格予測</a:t>
                      </a:r>
                      <a:r>
                        <a:rPr kumimoji="1" lang="ja-JP" altLang="en-US" sz="1600" dirty="0"/>
                        <a:t>（各季節に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度？）</a:t>
                      </a:r>
                      <a:endParaRPr kumimoji="1" lang="en-US" altLang="ja-JP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>
                          <a:solidFill>
                            <a:srgbClr val="FF0000"/>
                          </a:solidFill>
                        </a:rPr>
                        <a:t>生鮮野菜価格予測</a:t>
                      </a:r>
                      <a:endParaRPr kumimoji="1" lang="en-US" altLang="ja-JP" sz="18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/>
                        <a:t>小説のブックマーク数予測</a:t>
                      </a:r>
                      <a:endParaRPr kumimoji="1" lang="en-US" altLang="ja-JP" sz="18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/>
                        <a:t>リチウムイオン電池充電率予測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6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異常検知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/>
                        <a:t>熱交換器傷検知</a:t>
                      </a:r>
                      <a:endParaRPr kumimoji="1" lang="en-US" altLang="ja-JP" sz="18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/>
                        <a:t>ソフトウェア異常検知</a:t>
                      </a:r>
                      <a:endParaRPr kumimoji="1" lang="en-US" altLang="ja-JP" sz="18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/>
                        <a:t>フェイクニュース検知</a:t>
                      </a:r>
                      <a:endParaRPr kumimoji="1" lang="en-US" altLang="ja-JP" sz="18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/>
                        <a:t>航空機ターボエンジンの故障予知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779719"/>
                  </a:ext>
                </a:extLst>
              </a:tr>
              <a:tr h="227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画像認識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/>
                        <a:t>ケーブルコネクタ種類判別</a:t>
                      </a:r>
                      <a:endParaRPr kumimoji="1" lang="en-US" altLang="ja-JP" sz="18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kumimoji="1" lang="ja-JP" altLang="en-US" sz="1800" dirty="0"/>
                        <a:t>類似商標画像検索</a:t>
                      </a:r>
                      <a:r>
                        <a:rPr kumimoji="1" lang="ja-JP" altLang="en-US" sz="1600" dirty="0"/>
                        <a:t>（特許庁）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054317"/>
                  </a:ext>
                </a:extLst>
              </a:tr>
            </a:tbl>
          </a:graphicData>
        </a:graphic>
      </p:graphicFrame>
      <p:pic>
        <p:nvPicPr>
          <p:cNvPr id="4" name="図 3">
            <a:extLst>
              <a:ext uri="{FF2B5EF4-FFF2-40B4-BE49-F238E27FC236}">
                <a16:creationId xmlns:a16="http://schemas.microsoft.com/office/drawing/2014/main" id="{49659DF6-F75A-4058-A612-3A6A9AD3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117" y="2358790"/>
            <a:ext cx="5657852" cy="37254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52031B-3E26-4A47-9009-F6745E41023B}"/>
              </a:ext>
            </a:extLst>
          </p:cNvPr>
          <p:cNvSpPr txBox="1"/>
          <p:nvPr/>
        </p:nvSpPr>
        <p:spPr>
          <a:xfrm>
            <a:off x="7209622" y="2019754"/>
            <a:ext cx="367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/>
              <a:t>Nishika</a:t>
            </a:r>
            <a:r>
              <a:rPr lang="ja-JP" altLang="en-US" dirty="0"/>
              <a:t>コンペの概要</a:t>
            </a:r>
            <a:endParaRPr kumimoji="1" lang="ja-JP" altLang="en-US" sz="16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C7EAC9D-FAF5-4D24-8397-F69BD3554ED1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04465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コンペの流れ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234463" y="1020574"/>
            <a:ext cx="11682717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配布データをもとに分析し、締切日までに必要データを提出。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配布データは基本公開データを使用する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別のデータを使用しても良いが、それらは別の評価となる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コンペ用途以外でのデータ使用は禁止</a:t>
            </a:r>
            <a:endParaRPr lang="en-US" altLang="ja-JP" sz="24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今回は</a:t>
            </a:r>
            <a:r>
              <a:rPr lang="en-US" altLang="ja-JP" sz="2000" dirty="0" err="1"/>
              <a:t>Nishika</a:t>
            </a:r>
            <a:r>
              <a:rPr lang="ja-JP" altLang="en-US" sz="2000" dirty="0"/>
              <a:t>主催なので、全てパブリックなデータ</a:t>
            </a:r>
            <a:endParaRPr lang="en-US" altLang="ja-JP" sz="2000" dirty="0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6EAD7DF-528B-41CA-AEA3-D94BD369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5" y="3429000"/>
            <a:ext cx="5848350" cy="292927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403094-A6EA-4418-955B-D0CB81EBDB39}"/>
              </a:ext>
            </a:extLst>
          </p:cNvPr>
          <p:cNvSpPr txBox="1"/>
          <p:nvPr/>
        </p:nvSpPr>
        <p:spPr>
          <a:xfrm>
            <a:off x="6602231" y="2938287"/>
            <a:ext cx="53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データのダウンロード・提出は、専用</a:t>
            </a:r>
            <a:r>
              <a:rPr lang="en-US" altLang="ja-JP" dirty="0"/>
              <a:t>web</a:t>
            </a:r>
            <a:r>
              <a:rPr lang="ja-JP" altLang="en-US" dirty="0"/>
              <a:t>サイト上で行う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E34EE3F-1328-4068-A8FA-8E23EB43E55F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64772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生鮮野菜価格予測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234463" y="1020574"/>
            <a:ext cx="11682717" cy="395147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国内・海外各地から出荷されてくる野菜の価格を予測するタスク。</a:t>
            </a:r>
            <a:endParaRPr lang="en-US" altLang="zh-TW" sz="2800" dirty="0"/>
          </a:p>
          <a:p>
            <a:pPr lvl="1">
              <a:defRPr/>
            </a:pPr>
            <a:r>
              <a:rPr lang="ja-JP" altLang="en-US" sz="2400" dirty="0"/>
              <a:t>予測情報</a:t>
            </a:r>
            <a:endParaRPr lang="en-US" altLang="ja-JP" sz="20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価格：</a:t>
            </a:r>
            <a:r>
              <a:rPr lang="zh-TW" altLang="en-US" sz="2000" dirty="0"/>
              <a:t>東京都中央卸売市場</a:t>
            </a:r>
            <a:r>
              <a:rPr lang="ja-JP" altLang="en-US" dirty="0"/>
              <a:t>（</a:t>
            </a:r>
            <a:r>
              <a:rPr lang="zh-TW" altLang="en-US" dirty="0"/>
              <a:t>大田市場</a:t>
            </a:r>
            <a:r>
              <a:rPr lang="ja-JP" altLang="en-US" dirty="0"/>
              <a:t>）</a:t>
            </a:r>
            <a:r>
              <a:rPr lang="ja-JP" altLang="en-US" sz="2000" dirty="0"/>
              <a:t>の卸売価格（</a:t>
            </a:r>
            <a:r>
              <a:rPr lang="en-US" altLang="ja-JP" sz="2000" dirty="0"/>
              <a:t>1</a:t>
            </a:r>
            <a:r>
              <a:rPr lang="ja-JP" altLang="en-US" sz="2000" dirty="0"/>
              <a:t>日単位）</a:t>
            </a:r>
            <a:endParaRPr lang="en-US" altLang="ja-JP" sz="20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対象：きゅうり</a:t>
            </a:r>
            <a:r>
              <a:rPr lang="en-US" altLang="ja-JP" sz="2000" dirty="0"/>
              <a:t>,</a:t>
            </a:r>
            <a:r>
              <a:rPr lang="ja-JP" altLang="en-US" sz="2000" dirty="0"/>
              <a:t>こまつな</a:t>
            </a:r>
            <a:r>
              <a:rPr lang="en-US" altLang="ja-JP" sz="2000" dirty="0"/>
              <a:t>,</a:t>
            </a:r>
            <a:r>
              <a:rPr lang="ja-JP" altLang="en-US" sz="2000" dirty="0"/>
              <a:t>じゃがいも</a:t>
            </a:r>
            <a:r>
              <a:rPr lang="en-US" altLang="ja-JP" sz="2000" dirty="0"/>
              <a:t>,</a:t>
            </a:r>
            <a:r>
              <a:rPr lang="ja-JP" altLang="en-US" sz="2000" dirty="0"/>
              <a:t>そらまめ</a:t>
            </a:r>
            <a:r>
              <a:rPr lang="en-US" altLang="ja-JP" sz="2000" dirty="0"/>
              <a:t>,</a:t>
            </a:r>
            <a:r>
              <a:rPr lang="ja-JP" altLang="en-US" sz="2000" dirty="0"/>
              <a:t>だいこん</a:t>
            </a:r>
            <a:r>
              <a:rPr lang="en-US" altLang="ja-JP" sz="2000" dirty="0"/>
              <a:t>,</a:t>
            </a:r>
            <a:r>
              <a:rPr lang="ja-JP" altLang="en-US" sz="2000" dirty="0"/>
              <a:t>なましいたけ</a:t>
            </a:r>
            <a:r>
              <a:rPr lang="en-US" altLang="ja-JP" sz="2000" dirty="0"/>
              <a:t>,</a:t>
            </a:r>
            <a:r>
              <a:rPr lang="ja-JP" altLang="en-US" sz="2000" dirty="0"/>
              <a:t>にんじん</a:t>
            </a:r>
            <a:r>
              <a:rPr lang="en-US" altLang="ja-JP" sz="2000" dirty="0"/>
              <a:t>,</a:t>
            </a:r>
            <a:r>
              <a:rPr lang="ja-JP" altLang="en-US" sz="2000" dirty="0"/>
              <a:t>ねぎ</a:t>
            </a:r>
            <a:r>
              <a:rPr lang="en-US" altLang="ja-JP" sz="2000" dirty="0"/>
              <a:t>,</a:t>
            </a:r>
            <a:r>
              <a:rPr lang="ja-JP" altLang="en-US" sz="2000" dirty="0"/>
              <a:t>はくさい</a:t>
            </a:r>
            <a:r>
              <a:rPr lang="en-US" altLang="ja-JP" sz="2000" dirty="0"/>
              <a:t>,</a:t>
            </a:r>
            <a:r>
              <a:rPr lang="ja-JP" altLang="en-US" sz="2000" dirty="0"/>
              <a:t>ほうれんそう</a:t>
            </a:r>
            <a:r>
              <a:rPr lang="en-US" altLang="ja-JP" sz="2000" dirty="0"/>
              <a:t>,</a:t>
            </a:r>
            <a:r>
              <a:rPr lang="ja-JP" altLang="en-US" sz="2000" dirty="0"/>
              <a:t>キャベツ</a:t>
            </a:r>
            <a:r>
              <a:rPr lang="en-US" altLang="ja-JP" sz="2000" dirty="0"/>
              <a:t>,</a:t>
            </a:r>
            <a:r>
              <a:rPr lang="ja-JP" altLang="en-US" sz="2000" dirty="0"/>
              <a:t>セルリー</a:t>
            </a:r>
            <a:r>
              <a:rPr lang="en-US" altLang="ja-JP" sz="2000" dirty="0"/>
              <a:t>,</a:t>
            </a:r>
            <a:r>
              <a:rPr lang="ja-JP" altLang="en-US" sz="2000" dirty="0"/>
              <a:t>トマト</a:t>
            </a:r>
            <a:r>
              <a:rPr lang="en-US" altLang="ja-JP" sz="2000" dirty="0"/>
              <a:t>,</a:t>
            </a:r>
            <a:r>
              <a:rPr lang="ja-JP" altLang="en-US" sz="2000" dirty="0"/>
              <a:t>ピーマン</a:t>
            </a:r>
            <a:r>
              <a:rPr lang="en-US" altLang="ja-JP" sz="2000" dirty="0"/>
              <a:t>,</a:t>
            </a:r>
            <a:r>
              <a:rPr lang="ja-JP" altLang="en-US" sz="2000" dirty="0"/>
              <a:t>ミニトマト</a:t>
            </a:r>
            <a:r>
              <a:rPr lang="en-US" altLang="ja-JP" sz="2000" dirty="0"/>
              <a:t>,</a:t>
            </a:r>
            <a:r>
              <a:rPr lang="ja-JP" altLang="en-US" sz="2000" dirty="0"/>
              <a:t>レタス（</a:t>
            </a:r>
            <a:r>
              <a:rPr lang="en-US" altLang="ja-JP" sz="2000" dirty="0">
                <a:solidFill>
                  <a:srgbClr val="FF0000"/>
                </a:solidFill>
              </a:rPr>
              <a:t>16</a:t>
            </a:r>
            <a:r>
              <a:rPr lang="ja-JP" altLang="en-US" sz="2000" dirty="0">
                <a:solidFill>
                  <a:srgbClr val="FF0000"/>
                </a:solidFill>
              </a:rPr>
              <a:t>種類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期間：</a:t>
            </a:r>
            <a:r>
              <a:rPr lang="en-US" altLang="ja-JP" sz="2000" dirty="0"/>
              <a:t>2022</a:t>
            </a:r>
            <a:r>
              <a:rPr lang="ja-JP" altLang="en-US" sz="2000" dirty="0"/>
              <a:t>年</a:t>
            </a:r>
            <a:r>
              <a:rPr lang="en-US" altLang="ja-JP" sz="2000" dirty="0"/>
              <a:t>5</a:t>
            </a:r>
            <a:r>
              <a:rPr lang="ja-JP" altLang="en-US" sz="2000" dirty="0"/>
              <a:t>月</a:t>
            </a:r>
            <a:r>
              <a:rPr lang="en-US" altLang="ja-JP" sz="2000" dirty="0"/>
              <a:t>2</a:t>
            </a:r>
            <a:r>
              <a:rPr lang="ja-JP" altLang="en-US" sz="2000" dirty="0"/>
              <a:t>日～</a:t>
            </a:r>
            <a:r>
              <a:rPr lang="en-US" altLang="ja-JP" sz="2000" dirty="0"/>
              <a:t>5</a:t>
            </a:r>
            <a:r>
              <a:rPr lang="ja-JP" altLang="en-US" sz="2000" dirty="0"/>
              <a:t>月</a:t>
            </a:r>
            <a:r>
              <a:rPr lang="en-US" altLang="ja-JP" sz="2000" dirty="0"/>
              <a:t>31</a:t>
            </a:r>
            <a:r>
              <a:rPr lang="ja-JP" altLang="en-US" sz="2000" dirty="0"/>
              <a:t>日（予測期間は、野菜の種類と日付のデータだけ）</a:t>
            </a:r>
            <a:endParaRPr lang="en-US" altLang="ja-JP" sz="2000" dirty="0"/>
          </a:p>
          <a:p>
            <a:pPr lvl="1">
              <a:defRPr/>
            </a:pPr>
            <a:r>
              <a:rPr lang="ja-JP" altLang="en-US" sz="2400" dirty="0"/>
              <a:t>データ種類</a:t>
            </a:r>
            <a:r>
              <a:rPr lang="ja-JP" altLang="en-US" dirty="0"/>
              <a:t>（詳細は後で）</a:t>
            </a:r>
            <a:endParaRPr lang="en-US" altLang="ja-JP" sz="24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卸売データ（各野菜の価格・出荷地域）</a:t>
            </a:r>
            <a:endParaRPr lang="en-US" altLang="ja-JP" sz="20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天候データ（各地域の天候）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Ø"/>
              <a:defRPr/>
            </a:pPr>
            <a:endParaRPr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5C325B-7E03-478A-A61F-318AB63459A7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背景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07947BCB-AA79-4EBC-94B5-4129B8611810}"/>
              </a:ext>
            </a:extLst>
          </p:cNvPr>
          <p:cNvSpPr/>
          <p:nvPr/>
        </p:nvSpPr>
        <p:spPr>
          <a:xfrm>
            <a:off x="6659039" y="3974324"/>
            <a:ext cx="4816434" cy="788176"/>
          </a:xfrm>
          <a:prstGeom prst="wedgeRoundRectCallout">
            <a:avLst>
              <a:gd name="adj1" fmla="val -66215"/>
              <a:gd name="adj2" fmla="val 32965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これらの形式が整っていないので、予測するにはデータハンドリングを頑張る必要がある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80594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生鮮野菜価格予測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234463" y="1020574"/>
            <a:ext cx="11682717" cy="395147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国内・海外各地から出荷されてくる野菜の価格を予測するタスク。</a:t>
            </a:r>
            <a:endParaRPr lang="en-US" altLang="zh-TW" sz="2800" dirty="0"/>
          </a:p>
          <a:p>
            <a:pPr lvl="1">
              <a:defRPr/>
            </a:pPr>
            <a:r>
              <a:rPr lang="ja-JP" altLang="en-US" sz="2400" dirty="0"/>
              <a:t>予測情報</a:t>
            </a:r>
            <a:endParaRPr lang="en-US" altLang="ja-JP" sz="20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価格：</a:t>
            </a:r>
            <a:r>
              <a:rPr lang="zh-TW" altLang="en-US" sz="2000" dirty="0"/>
              <a:t>東京都中央卸売市場</a:t>
            </a:r>
            <a:r>
              <a:rPr lang="ja-JP" altLang="en-US" dirty="0"/>
              <a:t>（</a:t>
            </a:r>
            <a:r>
              <a:rPr lang="zh-TW" altLang="en-US" dirty="0"/>
              <a:t>大田市場</a:t>
            </a:r>
            <a:r>
              <a:rPr lang="ja-JP" altLang="en-US" dirty="0"/>
              <a:t>）</a:t>
            </a:r>
            <a:r>
              <a:rPr lang="ja-JP" altLang="en-US" sz="2000" dirty="0"/>
              <a:t>の卸売価格（</a:t>
            </a:r>
            <a:r>
              <a:rPr lang="en-US" altLang="ja-JP" sz="2000" dirty="0"/>
              <a:t>1</a:t>
            </a:r>
            <a:r>
              <a:rPr lang="ja-JP" altLang="en-US" sz="2000" dirty="0"/>
              <a:t>日単位）</a:t>
            </a:r>
            <a:endParaRPr lang="en-US" altLang="ja-JP" sz="20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対象：きゅうり</a:t>
            </a:r>
            <a:r>
              <a:rPr lang="en-US" altLang="ja-JP" sz="2000" dirty="0"/>
              <a:t>,</a:t>
            </a:r>
            <a:r>
              <a:rPr lang="ja-JP" altLang="en-US" sz="2000" dirty="0"/>
              <a:t>こまつな</a:t>
            </a:r>
            <a:r>
              <a:rPr lang="en-US" altLang="ja-JP" sz="2000" dirty="0"/>
              <a:t>,</a:t>
            </a:r>
            <a:r>
              <a:rPr lang="ja-JP" altLang="en-US" sz="2000" dirty="0"/>
              <a:t>じゃがいも</a:t>
            </a:r>
            <a:r>
              <a:rPr lang="en-US" altLang="ja-JP" sz="2000" dirty="0"/>
              <a:t>,</a:t>
            </a:r>
            <a:r>
              <a:rPr lang="ja-JP" altLang="en-US" sz="2000" dirty="0"/>
              <a:t>そらまめ</a:t>
            </a:r>
            <a:r>
              <a:rPr lang="en-US" altLang="ja-JP" sz="2000" dirty="0"/>
              <a:t>,</a:t>
            </a:r>
            <a:r>
              <a:rPr lang="ja-JP" altLang="en-US" sz="2000" dirty="0"/>
              <a:t>だいこん</a:t>
            </a:r>
            <a:r>
              <a:rPr lang="en-US" altLang="ja-JP" sz="2000" dirty="0"/>
              <a:t>,</a:t>
            </a:r>
            <a:r>
              <a:rPr lang="ja-JP" altLang="en-US" sz="2000" dirty="0"/>
              <a:t>なましいたけ</a:t>
            </a:r>
            <a:r>
              <a:rPr lang="en-US" altLang="ja-JP" sz="2000" dirty="0"/>
              <a:t>,</a:t>
            </a:r>
            <a:r>
              <a:rPr lang="ja-JP" altLang="en-US" sz="2000" dirty="0"/>
              <a:t>にんじん</a:t>
            </a:r>
            <a:r>
              <a:rPr lang="en-US" altLang="ja-JP" sz="2000" dirty="0"/>
              <a:t>,</a:t>
            </a:r>
            <a:r>
              <a:rPr lang="ja-JP" altLang="en-US" sz="2000" dirty="0"/>
              <a:t>ねぎ</a:t>
            </a:r>
            <a:r>
              <a:rPr lang="en-US" altLang="ja-JP" sz="2000" dirty="0"/>
              <a:t>,</a:t>
            </a:r>
            <a:r>
              <a:rPr lang="ja-JP" altLang="en-US" sz="2000" dirty="0"/>
              <a:t>はくさい</a:t>
            </a:r>
            <a:r>
              <a:rPr lang="en-US" altLang="ja-JP" sz="2000" dirty="0"/>
              <a:t>,</a:t>
            </a:r>
            <a:r>
              <a:rPr lang="ja-JP" altLang="en-US" sz="2000" dirty="0"/>
              <a:t>ほうれんそう</a:t>
            </a:r>
            <a:r>
              <a:rPr lang="en-US" altLang="ja-JP" sz="2000" dirty="0"/>
              <a:t>,</a:t>
            </a:r>
            <a:r>
              <a:rPr lang="ja-JP" altLang="en-US" sz="2000" dirty="0"/>
              <a:t>キャベツ</a:t>
            </a:r>
            <a:r>
              <a:rPr lang="en-US" altLang="ja-JP" sz="2000" dirty="0"/>
              <a:t>,</a:t>
            </a:r>
            <a:r>
              <a:rPr lang="ja-JP" altLang="en-US" sz="2000" dirty="0"/>
              <a:t>セルリー</a:t>
            </a:r>
            <a:r>
              <a:rPr lang="en-US" altLang="ja-JP" sz="2000" dirty="0"/>
              <a:t>,</a:t>
            </a:r>
            <a:r>
              <a:rPr lang="ja-JP" altLang="en-US" sz="2000" dirty="0"/>
              <a:t>トマト</a:t>
            </a:r>
            <a:r>
              <a:rPr lang="en-US" altLang="ja-JP" sz="2000" dirty="0"/>
              <a:t>,</a:t>
            </a:r>
            <a:r>
              <a:rPr lang="ja-JP" altLang="en-US" sz="2000" dirty="0"/>
              <a:t>ピーマン</a:t>
            </a:r>
            <a:r>
              <a:rPr lang="en-US" altLang="ja-JP" sz="2000" dirty="0"/>
              <a:t>,</a:t>
            </a:r>
            <a:r>
              <a:rPr lang="ja-JP" altLang="en-US" sz="2000" dirty="0"/>
              <a:t>ミニトマト</a:t>
            </a:r>
            <a:r>
              <a:rPr lang="en-US" altLang="ja-JP" sz="2000" dirty="0"/>
              <a:t>,</a:t>
            </a:r>
            <a:r>
              <a:rPr lang="ja-JP" altLang="en-US" sz="2000" dirty="0"/>
              <a:t>レタス（</a:t>
            </a:r>
            <a:r>
              <a:rPr lang="en-US" altLang="ja-JP" sz="2000" dirty="0">
                <a:solidFill>
                  <a:srgbClr val="FF0000"/>
                </a:solidFill>
              </a:rPr>
              <a:t>16</a:t>
            </a:r>
            <a:r>
              <a:rPr lang="ja-JP" altLang="en-US" sz="2000" dirty="0">
                <a:solidFill>
                  <a:srgbClr val="FF0000"/>
                </a:solidFill>
              </a:rPr>
              <a:t>種類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期間：</a:t>
            </a:r>
            <a:r>
              <a:rPr lang="en-US" altLang="ja-JP" sz="2000" dirty="0"/>
              <a:t>2022</a:t>
            </a:r>
            <a:r>
              <a:rPr lang="ja-JP" altLang="en-US" sz="2000" dirty="0"/>
              <a:t>年</a:t>
            </a:r>
            <a:r>
              <a:rPr lang="en-US" altLang="ja-JP" sz="2000" dirty="0"/>
              <a:t>5</a:t>
            </a:r>
            <a:r>
              <a:rPr lang="ja-JP" altLang="en-US" sz="2000" dirty="0"/>
              <a:t>月</a:t>
            </a:r>
            <a:r>
              <a:rPr lang="en-US" altLang="ja-JP" sz="2000" dirty="0"/>
              <a:t>2</a:t>
            </a:r>
            <a:r>
              <a:rPr lang="ja-JP" altLang="en-US" sz="2000" dirty="0"/>
              <a:t>日～</a:t>
            </a:r>
            <a:r>
              <a:rPr lang="en-US" altLang="ja-JP" sz="2000" dirty="0"/>
              <a:t>5</a:t>
            </a:r>
            <a:r>
              <a:rPr lang="ja-JP" altLang="en-US" sz="2000" dirty="0"/>
              <a:t>月</a:t>
            </a:r>
            <a:r>
              <a:rPr lang="en-US" altLang="ja-JP" sz="2000" dirty="0"/>
              <a:t>31</a:t>
            </a:r>
            <a:r>
              <a:rPr lang="ja-JP" altLang="en-US" sz="2000" dirty="0"/>
              <a:t>日（予測期間は、野菜の種類と日付のデータだけ）</a:t>
            </a:r>
            <a:endParaRPr lang="en-US" altLang="ja-JP" sz="2000" dirty="0"/>
          </a:p>
          <a:p>
            <a:pPr lvl="1">
              <a:defRPr/>
            </a:pPr>
            <a:r>
              <a:rPr lang="ja-JP" altLang="en-US" sz="2400" dirty="0"/>
              <a:t>データ種類</a:t>
            </a:r>
            <a:r>
              <a:rPr lang="ja-JP" altLang="en-US" dirty="0"/>
              <a:t>（詳細は後で）</a:t>
            </a:r>
            <a:endParaRPr lang="en-US" altLang="ja-JP" sz="24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卸売データ（各野菜の価格・出荷地域）</a:t>
            </a:r>
            <a:endParaRPr lang="en-US" altLang="ja-JP" sz="20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天候データ（各地域の天候）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Ø"/>
              <a:defRPr/>
            </a:pPr>
            <a:endParaRPr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5C325B-7E03-478A-A61F-318AB63459A7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背景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07947BCB-AA79-4EBC-94B5-4129B8611810}"/>
              </a:ext>
            </a:extLst>
          </p:cNvPr>
          <p:cNvSpPr/>
          <p:nvPr/>
        </p:nvSpPr>
        <p:spPr>
          <a:xfrm>
            <a:off x="6659039" y="3974324"/>
            <a:ext cx="4816434" cy="788176"/>
          </a:xfrm>
          <a:prstGeom prst="wedgeRoundRectCallout">
            <a:avLst>
              <a:gd name="adj1" fmla="val -66215"/>
              <a:gd name="adj2" fmla="val 32965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これらの形式が整っていないので、予測するにはデータハンドリングを頑張る必要がある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187770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C8BC822-8094-4F22-B962-E866CC5B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65" y="1407967"/>
            <a:ext cx="8904101" cy="478592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の研究開発の潮流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AI</a:t>
            </a:r>
            <a:r>
              <a:rPr lang="ja-JP" altLang="en-US" sz="2800" dirty="0"/>
              <a:t>は三つの観点で発展し、今後は二つの潮流が予想されている。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9143-35B3-49B2-944E-EE23A85ABEB3}"/>
              </a:ext>
            </a:extLst>
          </p:cNvPr>
          <p:cNvSpPr txBox="1"/>
          <p:nvPr/>
        </p:nvSpPr>
        <p:spPr>
          <a:xfrm>
            <a:off x="9485616" y="4557250"/>
            <a:ext cx="252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より高い性能・精度を追求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492DAD-1FA8-4E9A-9507-7C0F043ECB27}"/>
              </a:ext>
            </a:extLst>
          </p:cNvPr>
          <p:cNvSpPr txBox="1"/>
          <p:nvPr/>
        </p:nvSpPr>
        <p:spPr>
          <a:xfrm>
            <a:off x="9485616" y="2905016"/>
            <a:ext cx="1953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安全性・信頼性など社会的要請を充足</a:t>
            </a:r>
            <a:endParaRPr kumimoji="1" lang="ja-JP" altLang="en-US" sz="16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999C60D-432E-4E6D-998D-A5CE777713EB}"/>
              </a:ext>
            </a:extLst>
          </p:cNvPr>
          <p:cNvSpPr/>
          <p:nvPr/>
        </p:nvSpPr>
        <p:spPr>
          <a:xfrm>
            <a:off x="9697556" y="5171097"/>
            <a:ext cx="1911267" cy="454980"/>
          </a:xfrm>
          <a:prstGeom prst="wedgeRoundRectCallout">
            <a:avLst>
              <a:gd name="adj1" fmla="val -29622"/>
              <a:gd name="adj2" fmla="val -97027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今回は潮流</a:t>
            </a:r>
            <a:r>
              <a:rPr lang="en-US" altLang="ja-JP" sz="1400" dirty="0"/>
              <a:t>1</a:t>
            </a:r>
            <a:r>
              <a:rPr lang="ja-JP" altLang="en-US" sz="1400" dirty="0"/>
              <a:t>に関わるトピックに限定</a:t>
            </a:r>
          </a:p>
        </p:txBody>
      </p:sp>
    </p:spTree>
    <p:extLst>
      <p:ext uri="{BB962C8B-B14F-4D97-AF65-F5344CB8AC3E}">
        <p14:creationId xmlns:p14="http://schemas.microsoft.com/office/powerpoint/2010/main" val="3410361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深層学習の躍進①　人間と同等の識別性能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15279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識別精度を飛躍的に向上させ、第</a:t>
            </a:r>
            <a:r>
              <a:rPr lang="en-US" altLang="ja-JP" sz="2800" dirty="0"/>
              <a:t>3</a:t>
            </a:r>
            <a:r>
              <a:rPr lang="ja-JP" altLang="en-US" sz="2800" dirty="0"/>
              <a:t>次</a:t>
            </a:r>
            <a:r>
              <a:rPr lang="en-US" altLang="ja-JP" sz="2800" dirty="0"/>
              <a:t>AI</a:t>
            </a:r>
            <a:r>
              <a:rPr lang="ja-JP" altLang="en-US" sz="2800" dirty="0"/>
              <a:t>ブームを牽引</a:t>
            </a:r>
            <a:endParaRPr lang="en-US" altLang="ja-JP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27992-AFA1-453E-A836-17AD14A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11" y="2982956"/>
            <a:ext cx="4876629" cy="30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673ED4-B754-45A0-A5AE-46D930F59622}"/>
              </a:ext>
            </a:extLst>
          </p:cNvPr>
          <p:cNvSpPr txBox="1"/>
          <p:nvPr/>
        </p:nvSpPr>
        <p:spPr>
          <a:xfrm>
            <a:off x="5930243" y="5897002"/>
            <a:ext cx="2205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https://www.eff.org/ai/metrics</a:t>
            </a:r>
            <a:endParaRPr kumimoji="1" lang="ja-JP" altLang="en-US" sz="11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A347E-FF21-4050-8876-CE1C442493F9}"/>
              </a:ext>
            </a:extLst>
          </p:cNvPr>
          <p:cNvSpPr txBox="1"/>
          <p:nvPr/>
        </p:nvSpPr>
        <p:spPr>
          <a:xfrm>
            <a:off x="6834762" y="2943632"/>
            <a:ext cx="851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(LSVRC)</a:t>
            </a:r>
            <a:endParaRPr kumimoji="1" lang="ja-JP" altLang="en-US" sz="11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C5D793F1-CA2A-42F9-AFFB-A5C7756C4682}"/>
              </a:ext>
            </a:extLst>
          </p:cNvPr>
          <p:cNvSpPr/>
          <p:nvPr/>
        </p:nvSpPr>
        <p:spPr>
          <a:xfrm>
            <a:off x="5930243" y="3761376"/>
            <a:ext cx="1587459" cy="452402"/>
          </a:xfrm>
          <a:prstGeom prst="wedgeRoundRectCallout">
            <a:avLst>
              <a:gd name="adj1" fmla="val -65631"/>
              <a:gd name="adj2" fmla="val 5087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深層学習</a:t>
            </a:r>
            <a:r>
              <a:rPr lang="en-US" altLang="ja-JP" sz="1200" dirty="0"/>
              <a:t>(CNN)</a:t>
            </a:r>
            <a:r>
              <a:rPr lang="ja-JP" altLang="en-US" sz="1400" dirty="0"/>
              <a:t>で一気に向上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D67656E-F94A-43DA-A8DA-38DC223FBCF8}"/>
              </a:ext>
            </a:extLst>
          </p:cNvPr>
          <p:cNvSpPr/>
          <p:nvPr/>
        </p:nvSpPr>
        <p:spPr>
          <a:xfrm>
            <a:off x="4203386" y="4976641"/>
            <a:ext cx="1587458" cy="387923"/>
          </a:xfrm>
          <a:prstGeom prst="wedgeRoundRectCallout">
            <a:avLst>
              <a:gd name="adj1" fmla="val 84020"/>
              <a:gd name="adj2" fmla="val 37008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人間精度を越える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6E3AD6F-B6FC-43AC-B7FA-4AD322B88190}"/>
              </a:ext>
            </a:extLst>
          </p:cNvPr>
          <p:cNvSpPr txBox="1"/>
          <p:nvPr/>
        </p:nvSpPr>
        <p:spPr>
          <a:xfrm>
            <a:off x="4316969" y="2659129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762D1A-B8DB-48DD-9D0A-26A5F8FD560F}"/>
              </a:ext>
            </a:extLst>
          </p:cNvPr>
          <p:cNvSpPr txBox="1"/>
          <p:nvPr/>
        </p:nvSpPr>
        <p:spPr>
          <a:xfrm>
            <a:off x="3815715" y="1700413"/>
            <a:ext cx="429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パターン認識で飛躍的な精度向上</a:t>
            </a:r>
            <a:endParaRPr kumimoji="1" lang="ja-JP" altLang="en-US" sz="1600" b="1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D36F501-A17C-4701-8215-C58A73DA3B3D}"/>
              </a:ext>
            </a:extLst>
          </p:cNvPr>
          <p:cNvCxnSpPr>
            <a:cxnSpLocks/>
          </p:cNvCxnSpPr>
          <p:nvPr/>
        </p:nvCxnSpPr>
        <p:spPr>
          <a:xfrm flipH="1">
            <a:off x="3815715" y="2056845"/>
            <a:ext cx="43198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66F6D-8740-4968-BC77-DFC109AB16B4}"/>
              </a:ext>
            </a:extLst>
          </p:cNvPr>
          <p:cNvSpPr txBox="1"/>
          <p:nvPr/>
        </p:nvSpPr>
        <p:spPr>
          <a:xfrm>
            <a:off x="457201" y="2135909"/>
            <a:ext cx="284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大量のデータから特徴を自動抽出し、隠れた規則性を学習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1BDD83-6F68-4C26-BB17-A31A18952ACE}"/>
              </a:ext>
            </a:extLst>
          </p:cNvPr>
          <p:cNvSpPr txBox="1"/>
          <p:nvPr/>
        </p:nvSpPr>
        <p:spPr>
          <a:xfrm>
            <a:off x="764801" y="1700413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特徴抽出と解きほぐし</a:t>
            </a:r>
            <a:endParaRPr kumimoji="1" lang="ja-JP" altLang="en-US" sz="1600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495A37E-6257-4A6B-BBA3-A0620383EEB3}"/>
              </a:ext>
            </a:extLst>
          </p:cNvPr>
          <p:cNvCxnSpPr>
            <a:cxnSpLocks/>
          </p:cNvCxnSpPr>
          <p:nvPr/>
        </p:nvCxnSpPr>
        <p:spPr>
          <a:xfrm flipH="1">
            <a:off x="220325" y="2056845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C413C08F-3E74-4686-B7C2-2B9CFACFB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9" t="16087" r="43679"/>
          <a:stretch/>
        </p:blipFill>
        <p:spPr>
          <a:xfrm>
            <a:off x="571984" y="2955787"/>
            <a:ext cx="2530933" cy="320282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C00CEB-0539-4659-94FE-1662F165EDCD}"/>
              </a:ext>
            </a:extLst>
          </p:cNvPr>
          <p:cNvSpPr txBox="1"/>
          <p:nvPr/>
        </p:nvSpPr>
        <p:spPr>
          <a:xfrm>
            <a:off x="4316969" y="2661992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D6F1A96-E07F-4F8F-9D65-6FA979B1BAD9}"/>
              </a:ext>
            </a:extLst>
          </p:cNvPr>
          <p:cNvSpPr txBox="1"/>
          <p:nvPr/>
        </p:nvSpPr>
        <p:spPr>
          <a:xfrm>
            <a:off x="1286669" y="2653570"/>
            <a:ext cx="118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Google</a:t>
            </a:r>
            <a:r>
              <a:rPr lang="ja-JP" altLang="en-US" sz="1400" dirty="0"/>
              <a:t>の猫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38FE59B-D26D-40AD-90ED-672D8636EDC2}"/>
              </a:ext>
            </a:extLst>
          </p:cNvPr>
          <p:cNvSpPr txBox="1"/>
          <p:nvPr/>
        </p:nvSpPr>
        <p:spPr>
          <a:xfrm>
            <a:off x="2246125" y="5897002"/>
            <a:ext cx="240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https://icml.cc/2012/papers/73.pdf</a:t>
            </a:r>
            <a:endParaRPr kumimoji="1" lang="ja-JP" altLang="en-US" sz="11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47E42A9-D082-4545-A66E-C6EE1D678FB9}"/>
              </a:ext>
            </a:extLst>
          </p:cNvPr>
          <p:cNvSpPr txBox="1"/>
          <p:nvPr/>
        </p:nvSpPr>
        <p:spPr>
          <a:xfrm>
            <a:off x="4578482" y="2134478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画像・音声認識では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人間を超える識別能力を達成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5C4005-C577-47EB-A4BA-469A513597E1}"/>
              </a:ext>
            </a:extLst>
          </p:cNvPr>
          <p:cNvSpPr txBox="1"/>
          <p:nvPr/>
        </p:nvSpPr>
        <p:spPr>
          <a:xfrm>
            <a:off x="8480450" y="1700413"/>
            <a:ext cx="343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様々な応用に展開</a:t>
            </a:r>
            <a:endParaRPr kumimoji="1" lang="ja-JP" altLang="en-US" sz="1600" b="1" dirty="0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4E7BB1BF-BD34-4CF6-86F6-E6E0AECCB2EF}"/>
              </a:ext>
            </a:extLst>
          </p:cNvPr>
          <p:cNvCxnSpPr>
            <a:cxnSpLocks/>
          </p:cNvCxnSpPr>
          <p:nvPr/>
        </p:nvCxnSpPr>
        <p:spPr>
          <a:xfrm flipH="1">
            <a:off x="8567994" y="2056845"/>
            <a:ext cx="334918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AA977518-6CFD-43BA-8E91-3E67BCDC5527}"/>
              </a:ext>
            </a:extLst>
          </p:cNvPr>
          <p:cNvSpPr/>
          <p:nvPr/>
        </p:nvSpPr>
        <p:spPr>
          <a:xfrm>
            <a:off x="8567996" y="3019645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分類</a:t>
            </a: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EE8695E3-95E7-40D1-A3A3-FE94B43CEC41}"/>
              </a:ext>
            </a:extLst>
          </p:cNvPr>
          <p:cNvSpPr/>
          <p:nvPr/>
        </p:nvSpPr>
        <p:spPr>
          <a:xfrm>
            <a:off x="8567995" y="4062023"/>
            <a:ext cx="1445581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異常検知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10DD6499-A1D2-48AB-9402-5E58CA084EDC}"/>
              </a:ext>
            </a:extLst>
          </p:cNvPr>
          <p:cNvSpPr/>
          <p:nvPr/>
        </p:nvSpPr>
        <p:spPr>
          <a:xfrm>
            <a:off x="8567996" y="5117918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予測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E55D05F-A8F1-458C-B8D3-A9ACF64C3B23}"/>
              </a:ext>
            </a:extLst>
          </p:cNvPr>
          <p:cNvSpPr txBox="1"/>
          <p:nvPr/>
        </p:nvSpPr>
        <p:spPr>
          <a:xfrm>
            <a:off x="8847053" y="2143813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様々な特定用途においても展開し、高い性能を発揮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0206C1-0B47-4261-8591-3969DCE28AC4}"/>
              </a:ext>
            </a:extLst>
          </p:cNvPr>
          <p:cNvSpPr txBox="1"/>
          <p:nvPr/>
        </p:nvSpPr>
        <p:spPr>
          <a:xfrm>
            <a:off x="10102609" y="3069063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画像認識、音声認識、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文書分類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0BC33CC-E831-4D0E-9EEB-20AAAC7E6A2E}"/>
              </a:ext>
            </a:extLst>
          </p:cNvPr>
          <p:cNvSpPr txBox="1"/>
          <p:nvPr/>
        </p:nvSpPr>
        <p:spPr>
          <a:xfrm>
            <a:off x="10102609" y="4086732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故障予兆、製品検査、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不正検知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C2A841C-1AAC-41DF-BC10-F89927BE2EE0}"/>
              </a:ext>
            </a:extLst>
          </p:cNvPr>
          <p:cNvSpPr txBox="1"/>
          <p:nvPr/>
        </p:nvSpPr>
        <p:spPr>
          <a:xfrm>
            <a:off x="10076332" y="5142627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需要予測、行動予測、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推薦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817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50D98BE-F874-4718-BF48-4E5CCC46ECA5}"/>
              </a:ext>
            </a:extLst>
          </p:cNvPr>
          <p:cNvSpPr/>
          <p:nvPr/>
        </p:nvSpPr>
        <p:spPr>
          <a:xfrm>
            <a:off x="6672916" y="5309972"/>
            <a:ext cx="2151239" cy="88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4936299-486F-4FD6-B581-2E7A18055ACE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31086" y="414205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深層学習の躍進②　生成・変換の発展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04538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自然で多様な画像・言語の生成・変換が可能に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画像・言語・マルチモーダル処理の手法が発展し、生成・変換系の応用拡大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888252" y="2556453"/>
            <a:ext cx="207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高品質で多様な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画像の生成・変換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6403087" y="2556453"/>
            <a:ext cx="281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大規模</a:t>
            </a:r>
            <a:r>
              <a:rPr lang="en-US" altLang="ja-JP" sz="1400" dirty="0">
                <a:solidFill>
                  <a:schemeClr val="accent1"/>
                </a:solidFill>
              </a:rPr>
              <a:t>Transformer</a:t>
            </a:r>
            <a:r>
              <a:rPr lang="ja-JP" altLang="en-US" sz="1400" dirty="0">
                <a:solidFill>
                  <a:schemeClr val="accent1"/>
                </a:solidFill>
              </a:rPr>
              <a:t>型モデルにより、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自然言語の高精度な変換・生成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895043-04CD-4214-AF9A-E0F00E5759FA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0FF1A6-3DEC-4EFA-AFBE-8FDEFB7E5717}"/>
              </a:ext>
            </a:extLst>
          </p:cNvPr>
          <p:cNvSpPr txBox="1"/>
          <p:nvPr/>
        </p:nvSpPr>
        <p:spPr>
          <a:xfrm>
            <a:off x="440027" y="2556453"/>
            <a:ext cx="279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生成モデルにより、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データ生成過程をモデル化</a:t>
            </a:r>
            <a:endParaRPr lang="en-US" altLang="ja-JP" sz="1400" dirty="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1AAAC-1ADA-48D8-96D9-E896577502F6}"/>
              </a:ext>
            </a:extLst>
          </p:cNvPr>
          <p:cNvSpPr txBox="1"/>
          <p:nvPr/>
        </p:nvSpPr>
        <p:spPr>
          <a:xfrm>
            <a:off x="764801" y="2142247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深層生成モデルの発展</a:t>
            </a:r>
            <a:endParaRPr kumimoji="1" lang="ja-JP" altLang="en-US" sz="1600" b="1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475C87-816E-42F4-B311-AD73DE0C607D}"/>
              </a:ext>
            </a:extLst>
          </p:cNvPr>
          <p:cNvCxnSpPr>
            <a:cxnSpLocks/>
          </p:cNvCxnSpPr>
          <p:nvPr/>
        </p:nvCxnSpPr>
        <p:spPr>
          <a:xfrm flipH="1">
            <a:off x="220325" y="2480801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31BEC4-2DA6-41A6-95E5-57ABA855D475}"/>
              </a:ext>
            </a:extLst>
          </p:cNvPr>
          <p:cNvSpPr txBox="1"/>
          <p:nvPr/>
        </p:nvSpPr>
        <p:spPr>
          <a:xfrm>
            <a:off x="5582488" y="2142247"/>
            <a:ext cx="485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画像・言語・マルチモーダル処理用モデルの高度化</a:t>
            </a:r>
            <a:endParaRPr lang="en-US" altLang="ja-JP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A0A8625-9DDD-488B-9B22-EDEA0E28BA7C}"/>
              </a:ext>
            </a:extLst>
          </p:cNvPr>
          <p:cNvCxnSpPr>
            <a:cxnSpLocks/>
          </p:cNvCxnSpPr>
          <p:nvPr/>
        </p:nvCxnSpPr>
        <p:spPr>
          <a:xfrm flipH="1">
            <a:off x="3720353" y="2480801"/>
            <a:ext cx="8196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BB8FEB-7DBD-4895-925C-3C50D8BEC419}"/>
              </a:ext>
            </a:extLst>
          </p:cNvPr>
          <p:cNvSpPr txBox="1"/>
          <p:nvPr/>
        </p:nvSpPr>
        <p:spPr>
          <a:xfrm>
            <a:off x="125097" y="4969747"/>
            <a:ext cx="331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画像・音声：</a:t>
            </a:r>
            <a:r>
              <a:rPr lang="en-US" altLang="ja-JP" sz="1400" dirty="0"/>
              <a:t>VAE </a:t>
            </a:r>
            <a:r>
              <a:rPr lang="en-US" altLang="ja-JP" sz="1050" dirty="0"/>
              <a:t>(2014) </a:t>
            </a:r>
            <a:r>
              <a:rPr lang="ja-JP" altLang="en-US" sz="1400" dirty="0"/>
              <a:t>／</a:t>
            </a:r>
            <a:r>
              <a:rPr lang="en-US" altLang="ja-JP" sz="1400" dirty="0"/>
              <a:t>GAN </a:t>
            </a:r>
            <a:r>
              <a:rPr lang="en-US" altLang="ja-JP" sz="1100" dirty="0"/>
              <a:t>(2014)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言語：</a:t>
            </a:r>
            <a:r>
              <a:rPr lang="en-US" altLang="ja-JP" sz="1400" b="1" dirty="0"/>
              <a:t>Transformer</a:t>
            </a:r>
            <a:r>
              <a:rPr lang="ja-JP" altLang="en-US" sz="1400" dirty="0"/>
              <a:t>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5BC44A-E408-49A9-8289-25C530DEE645}"/>
              </a:ext>
            </a:extLst>
          </p:cNvPr>
          <p:cNvSpPr txBox="1"/>
          <p:nvPr/>
        </p:nvSpPr>
        <p:spPr>
          <a:xfrm>
            <a:off x="2076688" y="3402913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Decoder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4FBCE6-13BA-41DC-A1D2-1FFC6C451783}"/>
              </a:ext>
            </a:extLst>
          </p:cNvPr>
          <p:cNvSpPr txBox="1"/>
          <p:nvPr/>
        </p:nvSpPr>
        <p:spPr>
          <a:xfrm>
            <a:off x="6284260" y="4222376"/>
            <a:ext cx="18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GPT-3 </a:t>
            </a:r>
            <a:r>
              <a:rPr lang="en-US" altLang="ja-JP" sz="1200" dirty="0"/>
              <a:t>(2020)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CA23B3-0831-4095-8C14-201E951518EF}"/>
              </a:ext>
            </a:extLst>
          </p:cNvPr>
          <p:cNvSpPr txBox="1"/>
          <p:nvPr/>
        </p:nvSpPr>
        <p:spPr>
          <a:xfrm>
            <a:off x="6318790" y="3150960"/>
            <a:ext cx="1563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BERT </a:t>
            </a:r>
            <a:r>
              <a:rPr lang="en-US" altLang="ja-JP" sz="1200" dirty="0"/>
              <a:t>(2018)</a:t>
            </a:r>
            <a:endParaRPr lang="en-US" altLang="ja-JP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89194-D708-4621-80E9-5244F5D3B2BD}"/>
              </a:ext>
            </a:extLst>
          </p:cNvPr>
          <p:cNvSpPr txBox="1"/>
          <p:nvPr/>
        </p:nvSpPr>
        <p:spPr>
          <a:xfrm>
            <a:off x="9654987" y="2556453"/>
            <a:ext cx="232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共通モデルによる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マルチタスク学習が可能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065710-5AFA-4743-9E58-35547935BE4E}"/>
              </a:ext>
            </a:extLst>
          </p:cNvPr>
          <p:cNvSpPr txBox="1"/>
          <p:nvPr/>
        </p:nvSpPr>
        <p:spPr>
          <a:xfrm>
            <a:off x="9440804" y="3166564"/>
            <a:ext cx="174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DALL-E </a:t>
            </a:r>
            <a:r>
              <a:rPr lang="en-US" altLang="ja-JP" sz="1200" dirty="0"/>
              <a:t>(2021)</a:t>
            </a:r>
            <a:endParaRPr lang="en-US" altLang="ja-JP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/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潜在表現</a:t>
                </a:r>
                <a14:m>
                  <m:oMath xmlns:m="http://schemas.openxmlformats.org/officeDocument/2006/math">
                    <m:r>
                      <a:rPr lang="en-US" altLang="ja-JP" sz="12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ja-JP" sz="12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blipFill>
                <a:blip r:embed="rId2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0FE211-4A87-40C4-AA09-836FA0901F30}"/>
              </a:ext>
            </a:extLst>
          </p:cNvPr>
          <p:cNvSpPr txBox="1"/>
          <p:nvPr/>
        </p:nvSpPr>
        <p:spPr>
          <a:xfrm>
            <a:off x="653246" y="3405662"/>
            <a:ext cx="92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/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入力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blipFill>
                <a:blip r:embed="rId3"/>
                <a:stretch>
                  <a:fillRect l="-2830" t="-3922" b="-19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/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出力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150BCC5-E08F-4A99-80D1-23689388DB8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2322333" y="4145502"/>
            <a:ext cx="53935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ローチャート: 手作業 16">
            <a:extLst>
              <a:ext uri="{FF2B5EF4-FFF2-40B4-BE49-F238E27FC236}">
                <a16:creationId xmlns:a16="http://schemas.microsoft.com/office/drawing/2014/main" id="{F8E9979A-DE0F-4C61-AC2F-FE000E66663E}"/>
              </a:ext>
            </a:extLst>
          </p:cNvPr>
          <p:cNvSpPr/>
          <p:nvPr/>
        </p:nvSpPr>
        <p:spPr>
          <a:xfrm rot="5400000">
            <a:off x="2179869" y="4032455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フローチャート: 手作業 23">
            <a:extLst>
              <a:ext uri="{FF2B5EF4-FFF2-40B4-BE49-F238E27FC236}">
                <a16:creationId xmlns:a16="http://schemas.microsoft.com/office/drawing/2014/main" id="{EBCAEF8A-2991-40CB-8585-77A992895C51}"/>
              </a:ext>
            </a:extLst>
          </p:cNvPr>
          <p:cNvSpPr/>
          <p:nvPr/>
        </p:nvSpPr>
        <p:spPr>
          <a:xfrm rot="16200000">
            <a:off x="680063" y="4026102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DF07EBF-E997-44AE-8DBF-6A00D2D437EC}"/>
              </a:ext>
            </a:extLst>
          </p:cNvPr>
          <p:cNvSpPr txBox="1"/>
          <p:nvPr/>
        </p:nvSpPr>
        <p:spPr>
          <a:xfrm>
            <a:off x="3721611" y="5919968"/>
            <a:ext cx="240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https://nlab.itmedia.co.jp/nl/articles/1903/21/news040.html</a:t>
            </a:r>
            <a:endParaRPr kumimoji="1" lang="ja-JP" altLang="en-US" sz="9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C948E1-7D48-4708-AC36-DA8192DFDAA5}"/>
              </a:ext>
            </a:extLst>
          </p:cNvPr>
          <p:cNvSpPr txBox="1"/>
          <p:nvPr/>
        </p:nvSpPr>
        <p:spPr>
          <a:xfrm>
            <a:off x="3666563" y="4766208"/>
            <a:ext cx="2640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https://tech.preferred.jp/ja/blog/chainer-gogh/</a:t>
            </a:r>
            <a:endParaRPr kumimoji="1" lang="ja-JP" altLang="en-US" sz="9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A097BDB-B2C7-49DB-8B15-81E3B795577E}"/>
              </a:ext>
            </a:extLst>
          </p:cNvPr>
          <p:cNvSpPr txBox="1"/>
          <p:nvPr/>
        </p:nvSpPr>
        <p:spPr>
          <a:xfrm>
            <a:off x="4392848" y="3080256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画風変換</a:t>
            </a:r>
            <a:endParaRPr lang="en-US" altLang="ja-JP" sz="1400" dirty="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B49CE02A-076F-4310-B619-1DB02CBBA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" t="2517" r="51171" b="12106"/>
          <a:stretch/>
        </p:blipFill>
        <p:spPr>
          <a:xfrm>
            <a:off x="3850131" y="3441465"/>
            <a:ext cx="629420" cy="622607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B3D1EB3-D7D1-47F2-BF0C-B6C3C8AD3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27" t="2277" r="1782" b="12347"/>
          <a:stretch/>
        </p:blipFill>
        <p:spPr>
          <a:xfrm>
            <a:off x="3850131" y="4139229"/>
            <a:ext cx="629420" cy="63569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94C0B40-2206-4F03-8C26-25837FFDDF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1" b="12444"/>
          <a:stretch/>
        </p:blipFill>
        <p:spPr>
          <a:xfrm>
            <a:off x="5231744" y="3411016"/>
            <a:ext cx="906683" cy="87696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132DA7A-C2EF-4901-8822-AC60256FE17A}"/>
              </a:ext>
            </a:extLst>
          </p:cNvPr>
          <p:cNvCxnSpPr>
            <a:cxnSpLocks/>
            <a:stCxn id="49" idx="3"/>
            <a:endCxn id="55" idx="2"/>
          </p:cNvCxnSpPr>
          <p:nvPr/>
        </p:nvCxnSpPr>
        <p:spPr>
          <a:xfrm flipV="1">
            <a:off x="4479551" y="3751708"/>
            <a:ext cx="298635" cy="10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ローチャート: 論理和 54">
            <a:extLst>
              <a:ext uri="{FF2B5EF4-FFF2-40B4-BE49-F238E27FC236}">
                <a16:creationId xmlns:a16="http://schemas.microsoft.com/office/drawing/2014/main" id="{DC45DF41-1CD3-42D7-8981-E4EBA6AA18F3}"/>
              </a:ext>
            </a:extLst>
          </p:cNvPr>
          <p:cNvSpPr/>
          <p:nvPr/>
        </p:nvSpPr>
        <p:spPr>
          <a:xfrm>
            <a:off x="4778186" y="3662172"/>
            <a:ext cx="180000" cy="179072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6B77DDB-CD4F-4326-BCFF-2AF3273AA103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8186" y="3751708"/>
            <a:ext cx="31838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コネクタ: カギ線 65">
            <a:extLst>
              <a:ext uri="{FF2B5EF4-FFF2-40B4-BE49-F238E27FC236}">
                <a16:creationId xmlns:a16="http://schemas.microsoft.com/office/drawing/2014/main" id="{91067A1B-7CA0-4AAC-AFB0-5F493DF08393}"/>
              </a:ext>
            </a:extLst>
          </p:cNvPr>
          <p:cNvCxnSpPr>
            <a:stCxn id="50" idx="3"/>
            <a:endCxn id="55" idx="4"/>
          </p:cNvCxnSpPr>
          <p:nvPr/>
        </p:nvCxnSpPr>
        <p:spPr>
          <a:xfrm flipV="1">
            <a:off x="4479551" y="3841244"/>
            <a:ext cx="388635" cy="615834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>
            <a:extLst>
              <a:ext uri="{FF2B5EF4-FFF2-40B4-BE49-F238E27FC236}">
                <a16:creationId xmlns:a16="http://schemas.microsoft.com/office/drawing/2014/main" id="{D61DA671-B6DA-46EF-828C-C59AC0A4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44" t="15815" r="50477" b="22579"/>
          <a:stretch/>
        </p:blipFill>
        <p:spPr>
          <a:xfrm>
            <a:off x="3912885" y="5321733"/>
            <a:ext cx="629421" cy="618601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C70113E-030D-47E4-9C97-B556ACBB8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60" t="15766" r="13530" b="22112"/>
          <a:stretch/>
        </p:blipFill>
        <p:spPr>
          <a:xfrm>
            <a:off x="5336234" y="5312082"/>
            <a:ext cx="625296" cy="637902"/>
          </a:xfrm>
          <a:prstGeom prst="rect">
            <a:avLst/>
          </a:prstGeom>
        </p:spPr>
      </p:pic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49BAF65-DA06-4960-97F9-3CC5FDB5B90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4542306" y="5631033"/>
            <a:ext cx="79392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4817315-ADC4-411E-8431-84A8892D2026}"/>
              </a:ext>
            </a:extLst>
          </p:cNvPr>
          <p:cNvSpPr txBox="1"/>
          <p:nvPr/>
        </p:nvSpPr>
        <p:spPr>
          <a:xfrm>
            <a:off x="4283250" y="5041224"/>
            <a:ext cx="12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写実画変換</a:t>
            </a:r>
            <a:endParaRPr lang="en-US" altLang="ja-JP" sz="14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3241C02-C717-4ABA-B0EA-59604E84B8F1}"/>
              </a:ext>
            </a:extLst>
          </p:cNvPr>
          <p:cNvSpPr txBox="1"/>
          <p:nvPr/>
        </p:nvSpPr>
        <p:spPr>
          <a:xfrm>
            <a:off x="6542891" y="3492154"/>
            <a:ext cx="259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自己教師有り学習</a:t>
            </a:r>
            <a:r>
              <a:rPr lang="ja-JP" altLang="en-US" sz="1200" dirty="0"/>
              <a:t>（事前学習）</a:t>
            </a:r>
            <a:r>
              <a:rPr lang="ja-JP" altLang="en-US" sz="1400" dirty="0"/>
              <a:t>により、様々な言語処理データセットのハイスコアを更新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2D82FF7-5E20-471D-9EB9-0D342F1B0FFB}"/>
              </a:ext>
            </a:extLst>
          </p:cNvPr>
          <p:cNvSpPr txBox="1"/>
          <p:nvPr/>
        </p:nvSpPr>
        <p:spPr>
          <a:xfrm>
            <a:off x="698824" y="5492967"/>
            <a:ext cx="235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Attension</a:t>
            </a:r>
            <a:r>
              <a:rPr lang="ja-JP" altLang="en-US" sz="1400" dirty="0"/>
              <a:t>機構だけの構成で、大域的な特徴や関係を表現</a:t>
            </a:r>
            <a:endParaRPr lang="en-US" altLang="ja-JP" sz="14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AB3588F-7ADF-45DA-8B74-97F1D45A9D3A}"/>
              </a:ext>
            </a:extLst>
          </p:cNvPr>
          <p:cNvSpPr txBox="1"/>
          <p:nvPr/>
        </p:nvSpPr>
        <p:spPr>
          <a:xfrm>
            <a:off x="6449824" y="4525277"/>
            <a:ext cx="286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超大規模モデルを小数例示だけで</a:t>
            </a:r>
            <a:r>
              <a:rPr lang="en-US" altLang="ja-JP" sz="1200" dirty="0"/>
              <a:t>(Few-shot</a:t>
            </a:r>
            <a:r>
              <a:rPr lang="ja-JP" altLang="en-US" sz="1200" dirty="0"/>
              <a:t> </a:t>
            </a:r>
            <a:r>
              <a:rPr lang="en-US" altLang="ja-JP" sz="1200" dirty="0"/>
              <a:t>Learning)</a:t>
            </a:r>
            <a:r>
              <a:rPr lang="ja-JP" altLang="en-US" sz="1400" dirty="0"/>
              <a:t>により、</a:t>
            </a:r>
            <a:endParaRPr lang="en-US" altLang="ja-JP" sz="1400" dirty="0"/>
          </a:p>
          <a:p>
            <a:r>
              <a:rPr lang="ja-JP" altLang="en-US" sz="1400" dirty="0"/>
              <a:t>人間に近い自然な言語生成が可能</a:t>
            </a:r>
            <a:endParaRPr lang="en-US" altLang="ja-JP" sz="14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05EFF77-FE83-46B2-80EF-681C21C64DDD}"/>
              </a:ext>
            </a:extLst>
          </p:cNvPr>
          <p:cNvSpPr txBox="1"/>
          <p:nvPr/>
        </p:nvSpPr>
        <p:spPr>
          <a:xfrm>
            <a:off x="6691872" y="5339077"/>
            <a:ext cx="206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[User] </a:t>
            </a:r>
            <a:r>
              <a:rPr lang="ja-JP" altLang="en-US" sz="1200" dirty="0"/>
              <a:t>国の首都：</a:t>
            </a:r>
            <a:endParaRPr lang="en-US" altLang="ja-JP" sz="1200" dirty="0"/>
          </a:p>
          <a:p>
            <a:r>
              <a:rPr lang="ja-JP" altLang="en-US" sz="1200" dirty="0"/>
              <a:t>日本　→　東京</a:t>
            </a:r>
            <a:endParaRPr lang="en-US" altLang="ja-JP" sz="1200" dirty="0"/>
          </a:p>
          <a:p>
            <a:r>
              <a:rPr lang="ja-JP" altLang="en-US" sz="1200" dirty="0"/>
              <a:t>ギリシャ　→</a:t>
            </a:r>
            <a:endParaRPr lang="en-US" altLang="ja-JP" sz="1200" dirty="0"/>
          </a:p>
          <a:p>
            <a:r>
              <a:rPr lang="en-US" altLang="ja-JP" sz="1200" dirty="0"/>
              <a:t>[GPT-3] </a:t>
            </a:r>
            <a:r>
              <a:rPr lang="ja-JP" altLang="en-US" sz="1200" dirty="0"/>
              <a:t>アテネ</a:t>
            </a:r>
            <a:endParaRPr lang="en-US" altLang="ja-JP" sz="1200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C411C13-741F-4461-ACF6-40404F0D523D}"/>
              </a:ext>
            </a:extLst>
          </p:cNvPr>
          <p:cNvSpPr txBox="1"/>
          <p:nvPr/>
        </p:nvSpPr>
        <p:spPr>
          <a:xfrm>
            <a:off x="10221546" y="5875930"/>
            <a:ext cx="1786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https://openai.com/blog/dall-e/</a:t>
            </a:r>
            <a:endParaRPr kumimoji="1" lang="ja-JP" altLang="en-US" sz="900" dirty="0"/>
          </a:p>
        </p:txBody>
      </p:sp>
      <p:pic>
        <p:nvPicPr>
          <p:cNvPr id="82" name="図 81" descr="フルーツ が含まれている画像&#10;&#10;自動的に生成された説明">
            <a:extLst>
              <a:ext uri="{FF2B5EF4-FFF2-40B4-BE49-F238E27FC236}">
                <a16:creationId xmlns:a16="http://schemas.microsoft.com/office/drawing/2014/main" id="{BEE3CDFE-6868-40DD-9B75-B75A5F4A4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37" y="5271379"/>
            <a:ext cx="2526540" cy="499630"/>
          </a:xfrm>
          <a:prstGeom prst="rect">
            <a:avLst/>
          </a:prstGeom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F9A9F83-2328-48A4-A026-51E38E59104F}"/>
              </a:ext>
            </a:extLst>
          </p:cNvPr>
          <p:cNvCxnSpPr>
            <a:cxnSpLocks/>
            <a:stCxn id="86" idx="2"/>
            <a:endCxn id="82" idx="0"/>
          </p:cNvCxnSpPr>
          <p:nvPr/>
        </p:nvCxnSpPr>
        <p:spPr>
          <a:xfrm flipH="1">
            <a:off x="10693207" y="4593430"/>
            <a:ext cx="1" cy="6779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0A7798B-866A-4011-B239-20C31E318F67}"/>
              </a:ext>
            </a:extLst>
          </p:cNvPr>
          <p:cNvSpPr txBox="1"/>
          <p:nvPr/>
        </p:nvSpPr>
        <p:spPr>
          <a:xfrm>
            <a:off x="9606789" y="4339514"/>
            <a:ext cx="2172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「アボカドの形をしたひじ掛け椅子」</a:t>
            </a:r>
            <a:endParaRPr kumimoji="1" lang="ja-JP" altLang="en-US" sz="105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DF91E854-99A2-453A-B7E2-F616624CF884}"/>
              </a:ext>
            </a:extLst>
          </p:cNvPr>
          <p:cNvSpPr txBox="1"/>
          <p:nvPr/>
        </p:nvSpPr>
        <p:spPr>
          <a:xfrm>
            <a:off x="9363649" y="4130519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入力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2E18A95-769B-43D6-B322-6B20085CE5F2}"/>
              </a:ext>
            </a:extLst>
          </p:cNvPr>
          <p:cNvSpPr txBox="1"/>
          <p:nvPr/>
        </p:nvSpPr>
        <p:spPr>
          <a:xfrm>
            <a:off x="9363649" y="502688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出力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AF9ABD8-B224-42E7-97F8-12FBAEF730FF}"/>
              </a:ext>
            </a:extLst>
          </p:cNvPr>
          <p:cNvSpPr txBox="1"/>
          <p:nvPr/>
        </p:nvSpPr>
        <p:spPr>
          <a:xfrm>
            <a:off x="10197818" y="4747175"/>
            <a:ext cx="4953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生成</a:t>
            </a:r>
            <a:endParaRPr kumimoji="1" lang="ja-JP" altLang="en-US" sz="1050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E4CFC3A-661C-448D-B35B-5772AFA3CB9B}"/>
              </a:ext>
            </a:extLst>
          </p:cNvPr>
          <p:cNvSpPr txBox="1"/>
          <p:nvPr/>
        </p:nvSpPr>
        <p:spPr>
          <a:xfrm>
            <a:off x="4551626" y="341761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ゴッホ風</a:t>
            </a:r>
            <a:endParaRPr kumimoji="1" lang="ja-JP" altLang="en-US" sz="105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16096B4-63BD-4352-B5D4-A7E0E6C60C50}"/>
              </a:ext>
            </a:extLst>
          </p:cNvPr>
          <p:cNvSpPr txBox="1"/>
          <p:nvPr/>
        </p:nvSpPr>
        <p:spPr>
          <a:xfrm>
            <a:off x="9865869" y="3502224"/>
            <a:ext cx="16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GPT-3</a:t>
            </a:r>
            <a:r>
              <a:rPr lang="ja-JP" altLang="en-US" sz="1400" dirty="0"/>
              <a:t>を応用し、</a:t>
            </a:r>
            <a:endParaRPr lang="en-US" altLang="ja-JP" sz="1400" dirty="0"/>
          </a:p>
          <a:p>
            <a:r>
              <a:rPr lang="ja-JP" altLang="en-US" sz="1400" dirty="0"/>
              <a:t>文から画像を生成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843138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3961</TotalTime>
  <Words>2420</Words>
  <Application>Microsoft Office PowerPoint</Application>
  <PresentationFormat>ワイド画面</PresentationFormat>
  <Paragraphs>317</Paragraphs>
  <Slides>27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4" baseType="lpstr">
      <vt:lpstr>Meiryo UI</vt:lpstr>
      <vt:lpstr>游ゴシック</vt:lpstr>
      <vt:lpstr>Arial</vt:lpstr>
      <vt:lpstr>Calibri</vt:lpstr>
      <vt:lpstr>Cambria Math</vt:lpstr>
      <vt:lpstr>Wingdings</vt:lpstr>
      <vt:lpstr>Yokogawa_Template_Standard</vt:lpstr>
      <vt:lpstr>野菜価格予測（コンペティション）</vt:lpstr>
      <vt:lpstr>データ分析コンペティション</vt:lpstr>
      <vt:lpstr>今回の内容</vt:lpstr>
      <vt:lpstr>コンペの流れ</vt:lpstr>
      <vt:lpstr>生鮮野菜価格予測</vt:lpstr>
      <vt:lpstr>生鮮野菜価格予測</vt:lpstr>
      <vt:lpstr>AIの研究開発の潮流</vt:lpstr>
      <vt:lpstr>深層学習の躍進①　人間と同等の識別性能</vt:lpstr>
      <vt:lpstr>深層学習の躍進②　生成・変換の発展</vt:lpstr>
      <vt:lpstr>深層学習の躍進③　行動・意思決定への活用拡大</vt:lpstr>
      <vt:lpstr>技術的な問題点</vt:lpstr>
      <vt:lpstr>問題点１．大量のデータや計算資源が必要</vt:lpstr>
      <vt:lpstr>問題点２．外挿領域に弱い</vt:lpstr>
      <vt:lpstr>問題点３．高次処理が不十分</vt:lpstr>
      <vt:lpstr>第4世代AIへ</vt:lpstr>
      <vt:lpstr>第4世代AI：パターン処理と言語・記号処理の融合</vt:lpstr>
      <vt:lpstr>2021年のAI研究のトレンド（NerulPS）</vt:lpstr>
      <vt:lpstr>アーキテクチャの改善</vt:lpstr>
      <vt:lpstr>Prompting／Prompt Tuning</vt:lpstr>
      <vt:lpstr>自己教師有り学習</vt:lpstr>
      <vt:lpstr>マルチモーダルモデル</vt:lpstr>
      <vt:lpstr>Temporal Adaption</vt:lpstr>
      <vt:lpstr>Retrieval Augmentation</vt:lpstr>
      <vt:lpstr>Retrieval Augmentation</vt:lpstr>
      <vt:lpstr>まとめ</vt:lpstr>
      <vt:lpstr>PowerPoint プレゼンテーション</vt:lpstr>
      <vt:lpstr>AIの安全性・信頼性に関わる課題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Kumagai, Wataru (Wataru.Kumagai@jp.yokogawa.com)</dc:creator>
  <cp:lastModifiedBy>Wataru</cp:lastModifiedBy>
  <cp:revision>524</cp:revision>
  <dcterms:created xsi:type="dcterms:W3CDTF">2022-01-26T00:23:42Z</dcterms:created>
  <dcterms:modified xsi:type="dcterms:W3CDTF">2022-08-01T10:32:30Z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2022-08-01T10:32:30Z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710f1ef1-da28-4465-8b1c-8a8670e62253</vt:lpwstr>
  </property>
  <property fmtid="{D5CDD505-2E9C-101B-9397-08002B2CF9AE}" pid="8" name="MSIP_Label_69b5a962-1a7a-4bf8-819d-07a170110954_ContentBits">
    <vt:lpwstr>2</vt:lpwstr>
  </property>
</Properties>
</file>